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PT Sans Narrow"/>
      <p:regular r:id="rId41"/>
      <p:bold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111A0F-FED3-4BB2-AB4E-08F53895FF32}">
  <a:tblStyle styleId="{EE111A0F-FED3-4BB2-AB4E-08F53895FF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PTSansNarrow-bold.fntdata"/><Relationship Id="rId41" Type="http://schemas.openxmlformats.org/officeDocument/2006/relationships/font" Target="fonts/PTSansNarrow-regular.fntdata"/><Relationship Id="rId22" Type="http://schemas.openxmlformats.org/officeDocument/2006/relationships/slide" Target="slides/slide16.xml"/><Relationship Id="rId44" Type="http://schemas.openxmlformats.org/officeDocument/2006/relationships/font" Target="fonts/OpenSans-bold.fntdata"/><Relationship Id="rId21" Type="http://schemas.openxmlformats.org/officeDocument/2006/relationships/slide" Target="slides/slide15.xml"/><Relationship Id="rId43" Type="http://schemas.openxmlformats.org/officeDocument/2006/relationships/font" Target="fonts/OpenSans-regular.fntdata"/><Relationship Id="rId24" Type="http://schemas.openxmlformats.org/officeDocument/2006/relationships/slide" Target="slides/slide18.xml"/><Relationship Id="rId46" Type="http://schemas.openxmlformats.org/officeDocument/2006/relationships/font" Target="fonts/OpenSans-boldItalic.fntdata"/><Relationship Id="rId23" Type="http://schemas.openxmlformats.org/officeDocument/2006/relationships/slide" Target="slides/slide17.xml"/><Relationship Id="rId45"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eb429745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eb429745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9d006fb99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9d006fb99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d006fb99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9d006fb99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eb429745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eb429745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9eb429745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9eb429745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9eb429745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9eb429745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9eb42974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9eb42974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9d006fb99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9d006fb99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9eb429745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9eb429745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In the step of model selection, We tried 6 different layers of LSTM models. </a:t>
            </a:r>
            <a:endParaRPr sz="1500"/>
          </a:p>
          <a:p>
            <a:pPr indent="0" lvl="0" marL="0" rtl="0" algn="l">
              <a:spcBef>
                <a:spcPts val="0"/>
              </a:spcBef>
              <a:spcAft>
                <a:spcPts val="0"/>
              </a:spcAft>
              <a:buNone/>
            </a:pPr>
            <a:r>
              <a:rPr lang="en" sz="1500"/>
              <a:t>Then, we calculated and compared the loss function and accuracy of training set and validation set. </a:t>
            </a:r>
            <a:endParaRPr sz="1500"/>
          </a:p>
          <a:p>
            <a:pPr indent="0" lvl="0" marL="0" rtl="0" algn="l">
              <a:spcBef>
                <a:spcPts val="0"/>
              </a:spcBef>
              <a:spcAft>
                <a:spcPts val="0"/>
              </a:spcAft>
              <a:buNone/>
            </a:pPr>
            <a:r>
              <a:rPr lang="en" sz="1500"/>
              <a:t>Here we can find that the two values of 3 layer LSTM are the closest, so it performs best among the listed 6 models.</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9d006fb99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9d006fb99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From the 6 plots here, we can come to the same conclusion. We can also see that the left one is the learning curve of the loss function, </a:t>
            </a:r>
            <a:endParaRPr sz="1500"/>
          </a:p>
          <a:p>
            <a:pPr indent="0" lvl="0" marL="0" rtl="0" algn="l">
              <a:spcBef>
                <a:spcPts val="0"/>
              </a:spcBef>
              <a:spcAft>
                <a:spcPts val="0"/>
              </a:spcAft>
              <a:buNone/>
            </a:pPr>
            <a:r>
              <a:rPr lang="en" sz="1500"/>
              <a:t>and the right one is the learning curve of the accuracy rate. </a:t>
            </a:r>
            <a:endParaRPr sz="1500"/>
          </a:p>
          <a:p>
            <a:pPr indent="0" lvl="0" marL="0" rtl="0" algn="l">
              <a:spcBef>
                <a:spcPts val="0"/>
              </a:spcBef>
              <a:spcAft>
                <a:spcPts val="0"/>
              </a:spcAft>
              <a:buNone/>
            </a:pPr>
            <a:r>
              <a:rPr lang="en" sz="1500"/>
              <a:t>The two curves are closer than other models, so it is verified again that the 3-layer LSTM is the most suitable model. </a:t>
            </a:r>
            <a:endParaRPr sz="1500"/>
          </a:p>
          <a:p>
            <a:pPr indent="0" lvl="0" marL="0" rtl="0" algn="l">
              <a:spcBef>
                <a:spcPts val="0"/>
              </a:spcBef>
              <a:spcAft>
                <a:spcPts val="0"/>
              </a:spcAft>
              <a:buNone/>
            </a:pPr>
            <a:r>
              <a:rPr lang="en" sz="1500"/>
              <a:t>From the trend of the two curves, they are also gradually approaching, which indicates that the performance of the model is better.</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9a5155d66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9a5155d66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9d006fb99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9d006fb99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Here is the test result of LSTM. We took the top 5 characters with the highest probability. </a:t>
            </a:r>
            <a:endParaRPr sz="1500"/>
          </a:p>
          <a:p>
            <a:pPr indent="0" lvl="0" marL="0" rtl="0" algn="l">
              <a:spcBef>
                <a:spcPts val="0"/>
              </a:spcBef>
              <a:spcAft>
                <a:spcPts val="0"/>
              </a:spcAft>
              <a:buNone/>
            </a:pPr>
            <a:r>
              <a:rPr lang="en" sz="1500"/>
              <a:t>From the output results, the model works well.</a:t>
            </a:r>
            <a:endParaRPr sz="1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9eb429745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9eb429745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9e06b1297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9e06b1297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9e06b129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9e06b129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7f4ed4ce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7f4ed4ce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7f4ed4ce7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7f4ed4ce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7f4ed4ce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7f4ed4ce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0584d43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0584d43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9eb429745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9eb429745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9e06b129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9e06b129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9d006fb99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9d006fb99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a0584d438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a0584d438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9eb4297453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9eb4297453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9eb429745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9eb429745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9eb4297453_3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9eb4297453_3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7f4ed4ce7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7f4ed4ce7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9d006fb99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9d006fb99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9d006fb99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9d006fb99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9d006fb99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9d006fb99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9eb42974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9eb42974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9d006fb99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9d006fb99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9eb429745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9eb429745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jpg"/><Relationship Id="rId4" Type="http://schemas.openxmlformats.org/officeDocument/2006/relationships/image" Target="../media/image29.png"/><Relationship Id="rId5" Type="http://schemas.openxmlformats.org/officeDocument/2006/relationships/image" Target="../media/image26.jpg"/><Relationship Id="rId6" Type="http://schemas.openxmlformats.org/officeDocument/2006/relationships/image" Target="../media/image35.jpg"/><Relationship Id="rId7"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aclanthology.org/P16-2034.pdf" TargetMode="External"/><Relationship Id="rId4" Type="http://schemas.openxmlformats.org/officeDocument/2006/relationships/hyperlink" Target="https://www.researchgate.net/publication/320653244_Enhanced_word_embedding_with_multiple_prototypes#pf2" TargetMode="External"/><Relationship Id="rId5" Type="http://schemas.openxmlformats.org/officeDocument/2006/relationships/hyperlink" Target="https://en.wikipedia.org/wiki/Tri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932250" y="1411025"/>
            <a:ext cx="73875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000"/>
              <a:t>Keyboard Autocomplete &amp; </a:t>
            </a:r>
            <a:r>
              <a:rPr lang="en" sz="4000"/>
              <a:t>Autocorrect </a:t>
            </a:r>
            <a:endParaRPr sz="4000"/>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1800"/>
              <a:t>Shide Pu, Shiwei Yu, Xiaomeng Chen, Hongyu Zhao</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Embedding Match</a:t>
            </a:r>
            <a:endParaRPr/>
          </a:p>
        </p:txBody>
      </p:sp>
      <p:sp>
        <p:nvSpPr>
          <p:cNvPr id="138" name="Google Shape;13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22"/>
          <p:cNvPicPr preferRelativeResize="0"/>
          <p:nvPr/>
        </p:nvPicPr>
        <p:blipFill>
          <a:blip r:embed="rId3">
            <a:alphaModFix/>
          </a:blip>
          <a:stretch>
            <a:fillRect/>
          </a:stretch>
        </p:blipFill>
        <p:spPr>
          <a:xfrm>
            <a:off x="4766900" y="1152425"/>
            <a:ext cx="3622001" cy="3345800"/>
          </a:xfrm>
          <a:prstGeom prst="rect">
            <a:avLst/>
          </a:prstGeom>
          <a:noFill/>
          <a:ln>
            <a:noFill/>
          </a:ln>
        </p:spPr>
      </p:pic>
      <p:sp>
        <p:nvSpPr>
          <p:cNvPr id="140" name="Google Shape;140;p22"/>
          <p:cNvSpPr txBox="1"/>
          <p:nvPr/>
        </p:nvSpPr>
        <p:spPr>
          <a:xfrm>
            <a:off x="253200" y="1427850"/>
            <a:ext cx="4203000" cy="2287800"/>
          </a:xfrm>
          <a:prstGeom prst="rect">
            <a:avLst/>
          </a:prstGeom>
          <a:noFill/>
          <a:ln>
            <a:noFill/>
          </a:ln>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Split 20000 documents into sentences</a:t>
            </a:r>
            <a:endParaRPr sz="1500">
              <a:solidFill>
                <a:schemeClr val="dk2"/>
              </a:solidFill>
              <a:latin typeface="Open Sans"/>
              <a:ea typeface="Open Sans"/>
              <a:cs typeface="Open Sans"/>
              <a:sym typeface="Open Sans"/>
            </a:endParaRPr>
          </a:p>
          <a:p>
            <a:pPr indent="-323850" lvl="1" marL="914400" rtl="0" algn="l">
              <a:lnSpc>
                <a:spcPct val="150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About 1.1 million sentences</a:t>
            </a:r>
            <a:endParaRPr sz="1500">
              <a:solidFill>
                <a:schemeClr val="dk2"/>
              </a:solidFill>
              <a:latin typeface="Open Sans"/>
              <a:ea typeface="Open Sans"/>
              <a:cs typeface="Open Sans"/>
              <a:sym typeface="Open Sans"/>
            </a:endParaRPr>
          </a:p>
          <a:p>
            <a:pPr indent="-323850" lvl="1" marL="914400" rtl="0" algn="l">
              <a:lnSpc>
                <a:spcPct val="150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140 MB</a:t>
            </a:r>
            <a:endParaRPr sz="15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500">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t>
            </a:r>
            <a:r>
              <a:rPr lang="en"/>
              <a:t>mbedding Match - Process</a:t>
            </a:r>
            <a:endParaRPr/>
          </a:p>
        </p:txBody>
      </p:sp>
      <p:pic>
        <p:nvPicPr>
          <p:cNvPr id="146" name="Google Shape;146;p23"/>
          <p:cNvPicPr preferRelativeResize="0"/>
          <p:nvPr/>
        </p:nvPicPr>
        <p:blipFill rotWithShape="1">
          <a:blip r:embed="rId3">
            <a:alphaModFix/>
          </a:blip>
          <a:srcRect b="13096" l="0" r="20255" t="20892"/>
          <a:stretch/>
        </p:blipFill>
        <p:spPr>
          <a:xfrm>
            <a:off x="529150" y="1219775"/>
            <a:ext cx="7906601" cy="3489800"/>
          </a:xfrm>
          <a:prstGeom prst="rect">
            <a:avLst/>
          </a:prstGeom>
          <a:noFill/>
          <a:ln cap="flat" cmpd="sng" w="9525">
            <a:solidFill>
              <a:schemeClr val="accent3"/>
            </a:solidFill>
            <a:prstDash val="solid"/>
            <a:round/>
            <a:headEnd len="sm" w="sm" type="none"/>
            <a:tailEnd len="sm" w="sm" type="none"/>
          </a:ln>
        </p:spPr>
      </p:pic>
      <p:sp>
        <p:nvSpPr>
          <p:cNvPr id="147" name="Google Shape;14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Embedding Match - Result</a:t>
            </a:r>
            <a:endParaRPr/>
          </a:p>
        </p:txBody>
      </p:sp>
      <p:pic>
        <p:nvPicPr>
          <p:cNvPr id="153" name="Google Shape;153;p24"/>
          <p:cNvPicPr preferRelativeResize="0"/>
          <p:nvPr/>
        </p:nvPicPr>
        <p:blipFill>
          <a:blip r:embed="rId3">
            <a:alphaModFix/>
          </a:blip>
          <a:stretch>
            <a:fillRect/>
          </a:stretch>
        </p:blipFill>
        <p:spPr>
          <a:xfrm>
            <a:off x="378900" y="1203575"/>
            <a:ext cx="6154275" cy="3465976"/>
          </a:xfrm>
          <a:prstGeom prst="rect">
            <a:avLst/>
          </a:prstGeom>
          <a:noFill/>
          <a:ln cap="flat" cmpd="sng" w="9525">
            <a:solidFill>
              <a:schemeClr val="accent3"/>
            </a:solidFill>
            <a:prstDash val="solid"/>
            <a:round/>
            <a:headEnd len="sm" w="sm" type="none"/>
            <a:tailEnd len="sm" w="sm" type="none"/>
          </a:ln>
        </p:spPr>
      </p:pic>
      <p:sp>
        <p:nvSpPr>
          <p:cNvPr id="154" name="Google Shape;15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24"/>
          <p:cNvSpPr txBox="1"/>
          <p:nvPr/>
        </p:nvSpPr>
        <p:spPr>
          <a:xfrm>
            <a:off x="6855175" y="1296475"/>
            <a:ext cx="21660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Open Sans"/>
                <a:ea typeface="Open Sans"/>
                <a:cs typeface="Open Sans"/>
                <a:sym typeface="Open Sans"/>
              </a:rPr>
              <a:t>Very slow!!!</a:t>
            </a:r>
            <a:endParaRPr b="1" sz="2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About 40 seconds to search 200 documents</a:t>
            </a:r>
            <a:endParaRPr sz="18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Embedding Match - Result</a:t>
            </a:r>
            <a:endParaRPr/>
          </a:p>
        </p:txBody>
      </p:sp>
      <p:sp>
        <p:nvSpPr>
          <p:cNvPr id="161" name="Google Shape;16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25"/>
          <p:cNvPicPr preferRelativeResize="0"/>
          <p:nvPr/>
        </p:nvPicPr>
        <p:blipFill>
          <a:blip r:embed="rId3">
            <a:alphaModFix/>
          </a:blip>
          <a:stretch>
            <a:fillRect/>
          </a:stretch>
        </p:blipFill>
        <p:spPr>
          <a:xfrm>
            <a:off x="491350" y="1152425"/>
            <a:ext cx="4813176" cy="3649149"/>
          </a:xfrm>
          <a:prstGeom prst="rect">
            <a:avLst/>
          </a:prstGeom>
          <a:noFill/>
          <a:ln cap="flat" cmpd="sng" w="9525">
            <a:solidFill>
              <a:schemeClr val="accent3"/>
            </a:solidFill>
            <a:prstDash val="solid"/>
            <a:round/>
            <a:headEnd len="sm" w="sm" type="none"/>
            <a:tailEnd len="sm" w="sm" type="none"/>
          </a:ln>
        </p:spPr>
      </p:pic>
      <p:sp>
        <p:nvSpPr>
          <p:cNvPr id="163" name="Google Shape;163;p25"/>
          <p:cNvSpPr txBox="1"/>
          <p:nvPr/>
        </p:nvSpPr>
        <p:spPr>
          <a:xfrm>
            <a:off x="5676100" y="1296500"/>
            <a:ext cx="2720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Able to complete single character</a:t>
            </a:r>
            <a:endParaRPr sz="18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Embedding Match - Edge Case</a:t>
            </a:r>
            <a:endParaRPr/>
          </a:p>
        </p:txBody>
      </p:sp>
      <p:sp>
        <p:nvSpPr>
          <p:cNvPr id="169" name="Google Shape;16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6"/>
          <p:cNvPicPr preferRelativeResize="0"/>
          <p:nvPr/>
        </p:nvPicPr>
        <p:blipFill>
          <a:blip r:embed="rId3">
            <a:alphaModFix/>
          </a:blip>
          <a:stretch>
            <a:fillRect/>
          </a:stretch>
        </p:blipFill>
        <p:spPr>
          <a:xfrm>
            <a:off x="508400" y="2656575"/>
            <a:ext cx="7389149" cy="2033100"/>
          </a:xfrm>
          <a:prstGeom prst="rect">
            <a:avLst/>
          </a:prstGeom>
          <a:noFill/>
          <a:ln cap="flat" cmpd="sng" w="9525">
            <a:solidFill>
              <a:schemeClr val="accent3"/>
            </a:solidFill>
            <a:prstDash val="solid"/>
            <a:round/>
            <a:headEnd len="sm" w="sm" type="none"/>
            <a:tailEnd len="sm" w="sm" type="none"/>
          </a:ln>
        </p:spPr>
      </p:pic>
      <p:sp>
        <p:nvSpPr>
          <p:cNvPr id="171" name="Google Shape;171;p26"/>
          <p:cNvSpPr txBox="1"/>
          <p:nvPr/>
        </p:nvSpPr>
        <p:spPr>
          <a:xfrm>
            <a:off x="508400" y="1152425"/>
            <a:ext cx="6295800" cy="13347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If the word is not contained in the tokenizer, we cannot get word </a:t>
            </a:r>
            <a:r>
              <a:rPr lang="en" sz="1500">
                <a:solidFill>
                  <a:schemeClr val="dk2"/>
                </a:solidFill>
                <a:latin typeface="Open Sans"/>
                <a:ea typeface="Open Sans"/>
                <a:cs typeface="Open Sans"/>
                <a:sym typeface="Open Sans"/>
              </a:rPr>
              <a:t>cosine</a:t>
            </a:r>
            <a:r>
              <a:rPr lang="en" sz="1500">
                <a:solidFill>
                  <a:schemeClr val="dk2"/>
                </a:solidFill>
                <a:latin typeface="Open Sans"/>
                <a:ea typeface="Open Sans"/>
                <a:cs typeface="Open Sans"/>
                <a:sym typeface="Open Sans"/>
              </a:rPr>
              <a:t> similarity</a:t>
            </a:r>
            <a:endParaRPr sz="1500">
              <a:solidFill>
                <a:schemeClr val="dk2"/>
              </a:solidFill>
              <a:latin typeface="Open Sans"/>
              <a:ea typeface="Open Sans"/>
              <a:cs typeface="Open Sans"/>
              <a:sym typeface="Open Sans"/>
            </a:endParaRPr>
          </a:p>
          <a:p>
            <a:pPr indent="-298450" lvl="1" marL="914400" rtl="0" algn="l">
              <a:lnSpc>
                <a:spcPct val="150000"/>
              </a:lnSpc>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“vrindavana”, “subjunctive”</a:t>
            </a:r>
            <a:endParaRPr sz="1100">
              <a:solidFill>
                <a:schemeClr val="dk2"/>
              </a:solidFill>
              <a:latin typeface="Open Sans"/>
              <a:ea typeface="Open Sans"/>
              <a:cs typeface="Open Sans"/>
              <a:sym typeface="Open Sans"/>
            </a:endParaRPr>
          </a:p>
          <a:p>
            <a:pPr indent="-323850" lvl="0" marL="457200" rtl="0" algn="l">
              <a:lnSpc>
                <a:spcPct val="150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C</a:t>
            </a:r>
            <a:r>
              <a:rPr lang="en" sz="1500">
                <a:solidFill>
                  <a:schemeClr val="dk2"/>
                </a:solidFill>
                <a:latin typeface="Open Sans"/>
                <a:ea typeface="Open Sans"/>
                <a:cs typeface="Open Sans"/>
                <a:sym typeface="Open Sans"/>
              </a:rPr>
              <a:t>ollect</a:t>
            </a:r>
            <a:r>
              <a:rPr lang="en" sz="1500">
                <a:solidFill>
                  <a:schemeClr val="dk2"/>
                </a:solidFill>
                <a:latin typeface="Open Sans"/>
                <a:ea typeface="Open Sans"/>
                <a:cs typeface="Open Sans"/>
                <a:sym typeface="Open Sans"/>
              </a:rPr>
              <a:t> words from training documents as result</a:t>
            </a:r>
            <a:endParaRPr sz="1500">
              <a:solidFill>
                <a:schemeClr val="dk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Embedding Match - Summary</a:t>
            </a:r>
            <a:endParaRPr/>
          </a:p>
        </p:txBody>
      </p:sp>
      <p:sp>
        <p:nvSpPr>
          <p:cNvPr id="177" name="Google Shape;17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7"/>
          <p:cNvSpPr txBox="1"/>
          <p:nvPr/>
        </p:nvSpPr>
        <p:spPr>
          <a:xfrm>
            <a:off x="469525" y="1262575"/>
            <a:ext cx="7584000" cy="3550500"/>
          </a:xfrm>
          <a:prstGeom prst="rect">
            <a:avLst/>
          </a:prstGeom>
          <a:noFill/>
          <a:ln>
            <a:noFill/>
          </a:ln>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Advantage:</a:t>
            </a:r>
            <a:endParaRPr sz="1600">
              <a:solidFill>
                <a:schemeClr val="dk2"/>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Prediction results are good</a:t>
            </a:r>
            <a:endParaRPr sz="1600">
              <a:solidFill>
                <a:schemeClr val="dk2"/>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Complete input sentences with any lengths</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Disadvantage:</a:t>
            </a:r>
            <a:endParaRPr sz="1600">
              <a:solidFill>
                <a:schemeClr val="dk2"/>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May not have result</a:t>
            </a:r>
            <a:endParaRPr sz="1600">
              <a:solidFill>
                <a:schemeClr val="dk2"/>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2"/>
              </a:buClr>
              <a:buSzPts val="1600"/>
              <a:buFont typeface="Open Sans"/>
              <a:buChar char="○"/>
            </a:pPr>
            <a:r>
              <a:rPr b="1" lang="en" sz="1600">
                <a:solidFill>
                  <a:schemeClr val="dk2"/>
                </a:solidFill>
                <a:latin typeface="Open Sans"/>
                <a:ea typeface="Open Sans"/>
                <a:cs typeface="Open Sans"/>
                <a:sym typeface="Open Sans"/>
              </a:rPr>
              <a:t>Slow, a single prediction takes about 40 seconds in Colab</a:t>
            </a:r>
            <a:endParaRPr b="1" sz="1600">
              <a:solidFill>
                <a:schemeClr val="dk2"/>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To speed up prediction, cache word embeddings into </a:t>
            </a:r>
            <a:r>
              <a:rPr lang="en" sz="1600">
                <a:solidFill>
                  <a:schemeClr val="dk2"/>
                </a:solidFill>
                <a:latin typeface="Open Sans"/>
                <a:ea typeface="Open Sans"/>
                <a:cs typeface="Open Sans"/>
                <a:sym typeface="Open Sans"/>
              </a:rPr>
              <a:t>memory</a:t>
            </a:r>
            <a:endParaRPr sz="1600">
              <a:solidFill>
                <a:schemeClr val="dk2"/>
              </a:solidFill>
              <a:latin typeface="Open Sans"/>
              <a:ea typeface="Open Sans"/>
              <a:cs typeface="Open Sans"/>
              <a:sym typeface="Open Sans"/>
            </a:endParaRPr>
          </a:p>
          <a:p>
            <a:pPr indent="-330200" lvl="1" marL="9144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Require a large amount of memory</a:t>
            </a:r>
            <a:endParaRPr sz="1600">
              <a:solidFill>
                <a:schemeClr val="dk2"/>
              </a:solidFill>
              <a:latin typeface="Open Sans"/>
              <a:ea typeface="Open Sans"/>
              <a:cs typeface="Open Sans"/>
              <a:sym typeface="Open Sans"/>
            </a:endParaRPr>
          </a:p>
          <a:p>
            <a:pPr indent="-330200" lvl="2" marL="13716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1,000,000 × 15 × 768 × 4 bytes = 43 GB</a:t>
            </a:r>
            <a:endParaRPr sz="1600">
              <a:solidFill>
                <a:schemeClr val="dk2"/>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a:t>
            </a:r>
            <a:endParaRPr/>
          </a:p>
        </p:txBody>
      </p:sp>
      <p:sp>
        <p:nvSpPr>
          <p:cNvPr id="184" name="Google Shape;184;p28"/>
          <p:cNvSpPr txBox="1"/>
          <p:nvPr>
            <p:ph idx="2" type="body"/>
          </p:nvPr>
        </p:nvSpPr>
        <p:spPr>
          <a:xfrm>
            <a:off x="435100" y="1152425"/>
            <a:ext cx="7597800" cy="3302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Receive </a:t>
            </a:r>
            <a:r>
              <a:rPr lang="en" sz="1800"/>
              <a:t>incomplete</a:t>
            </a:r>
            <a:r>
              <a:rPr lang="en" sz="1800"/>
              <a:t> words as input and predict the next character</a:t>
            </a:r>
            <a:endParaRPr sz="1800"/>
          </a:p>
          <a:p>
            <a:pPr indent="-317500" lvl="0" marL="457200" rtl="0" algn="l">
              <a:lnSpc>
                <a:spcPct val="150000"/>
              </a:lnSpc>
              <a:spcBef>
                <a:spcPts val="0"/>
              </a:spcBef>
              <a:spcAft>
                <a:spcPts val="0"/>
              </a:spcAft>
              <a:buSzPts val="1400"/>
              <a:buChar char="●"/>
            </a:pPr>
            <a:r>
              <a:rPr lang="en" sz="1800"/>
              <a:t>Bag of characters : </a:t>
            </a:r>
            <a:r>
              <a:rPr lang="en"/>
              <a:t>[</a:t>
            </a:r>
            <a:r>
              <a:rPr lang="en">
                <a:solidFill>
                  <a:srgbClr val="A31515"/>
                </a:solidFill>
                <a:highlight>
                  <a:srgbClr val="FFFFFE"/>
                </a:highlight>
              </a:rPr>
              <a:t>' '</a:t>
            </a:r>
            <a:r>
              <a:rPr lang="en">
                <a:solidFill>
                  <a:srgbClr val="000000"/>
                </a:solidFill>
                <a:highlight>
                  <a:srgbClr val="FFFFFE"/>
                </a:highlight>
              </a:rPr>
              <a:t>, </a:t>
            </a:r>
            <a:r>
              <a:rPr lang="en">
                <a:solidFill>
                  <a:srgbClr val="A31515"/>
                </a:solidFill>
                <a:highlight>
                  <a:srgbClr val="FFFFFE"/>
                </a:highlight>
              </a:rPr>
              <a:t>'!'</a:t>
            </a:r>
            <a:r>
              <a:rPr lang="en">
                <a:solidFill>
                  <a:srgbClr val="000000"/>
                </a:solidFill>
                <a:highlight>
                  <a:srgbClr val="FFFFFE"/>
                </a:highlight>
              </a:rPr>
              <a:t>, </a:t>
            </a:r>
            <a:r>
              <a:rPr lang="en">
                <a:solidFill>
                  <a:srgbClr val="A31515"/>
                </a:solidFill>
                <a:highlight>
                  <a:srgbClr val="FFFFFE"/>
                </a:highlight>
              </a:rPr>
              <a:t>','</a:t>
            </a:r>
            <a:r>
              <a:rPr lang="en">
                <a:solidFill>
                  <a:srgbClr val="000000"/>
                </a:solidFill>
                <a:highlight>
                  <a:srgbClr val="FFFFFE"/>
                </a:highlight>
              </a:rPr>
              <a:t>, </a:t>
            </a:r>
            <a:r>
              <a:rPr lang="en">
                <a:solidFill>
                  <a:srgbClr val="A31515"/>
                </a:solidFill>
                <a:highlight>
                  <a:srgbClr val="FFFFFE"/>
                </a:highlight>
              </a:rPr>
              <a:t>'.'</a:t>
            </a:r>
            <a:r>
              <a:rPr lang="en">
                <a:solidFill>
                  <a:srgbClr val="000000"/>
                </a:solidFill>
                <a:highlight>
                  <a:srgbClr val="FFFFFE"/>
                </a:highlight>
              </a:rPr>
              <a:t>, </a:t>
            </a:r>
            <a:r>
              <a:rPr lang="en">
                <a:solidFill>
                  <a:srgbClr val="A31515"/>
                </a:solidFill>
                <a:highlight>
                  <a:srgbClr val="FFFFFE"/>
                </a:highlight>
              </a:rPr>
              <a:t>'?'</a:t>
            </a:r>
            <a:r>
              <a:rPr lang="en">
                <a:solidFill>
                  <a:srgbClr val="000000"/>
                </a:solidFill>
                <a:highlight>
                  <a:srgbClr val="FFFFFE"/>
                </a:highlight>
              </a:rPr>
              <a:t>, </a:t>
            </a:r>
            <a:r>
              <a:rPr lang="en">
                <a:solidFill>
                  <a:srgbClr val="A31515"/>
                </a:solidFill>
                <a:highlight>
                  <a:srgbClr val="FFFFFE"/>
                </a:highlight>
              </a:rPr>
              <a:t>'a'</a:t>
            </a:r>
            <a:r>
              <a:rPr lang="en">
                <a:solidFill>
                  <a:srgbClr val="000000"/>
                </a:solidFill>
                <a:highlight>
                  <a:srgbClr val="FFFFFE"/>
                </a:highlight>
              </a:rPr>
              <a:t>, </a:t>
            </a:r>
            <a:r>
              <a:rPr lang="en">
                <a:solidFill>
                  <a:srgbClr val="A31515"/>
                </a:solidFill>
                <a:highlight>
                  <a:srgbClr val="FFFFFE"/>
                </a:highlight>
              </a:rPr>
              <a:t>'b'</a:t>
            </a:r>
            <a:r>
              <a:rPr lang="en">
                <a:solidFill>
                  <a:srgbClr val="000000"/>
                </a:solidFill>
                <a:highlight>
                  <a:srgbClr val="FFFFFE"/>
                </a:highlight>
              </a:rPr>
              <a:t>, </a:t>
            </a:r>
            <a:r>
              <a:rPr lang="en">
                <a:solidFill>
                  <a:srgbClr val="A31515"/>
                </a:solidFill>
                <a:highlight>
                  <a:srgbClr val="FFFFFE"/>
                </a:highlight>
              </a:rPr>
              <a:t>'c'</a:t>
            </a:r>
            <a:r>
              <a:rPr lang="en">
                <a:solidFill>
                  <a:srgbClr val="000000"/>
                </a:solidFill>
                <a:highlight>
                  <a:srgbClr val="FFFFFE"/>
                </a:highlight>
              </a:rPr>
              <a:t>, </a:t>
            </a:r>
            <a:r>
              <a:rPr lang="en">
                <a:solidFill>
                  <a:srgbClr val="A31515"/>
                </a:solidFill>
                <a:highlight>
                  <a:srgbClr val="FFFFFE"/>
                </a:highlight>
              </a:rPr>
              <a:t>'d'</a:t>
            </a:r>
            <a:r>
              <a:rPr lang="en">
                <a:solidFill>
                  <a:srgbClr val="000000"/>
                </a:solidFill>
                <a:highlight>
                  <a:srgbClr val="FFFFFE"/>
                </a:highlight>
              </a:rPr>
              <a:t>, </a:t>
            </a:r>
            <a:r>
              <a:rPr lang="en">
                <a:solidFill>
                  <a:srgbClr val="A31515"/>
                </a:solidFill>
                <a:highlight>
                  <a:srgbClr val="FFFFFE"/>
                </a:highlight>
              </a:rPr>
              <a:t>'e'</a:t>
            </a:r>
            <a:r>
              <a:rPr lang="en">
                <a:solidFill>
                  <a:srgbClr val="000000"/>
                </a:solidFill>
                <a:highlight>
                  <a:srgbClr val="FFFFFE"/>
                </a:highlight>
              </a:rPr>
              <a:t>, </a:t>
            </a:r>
            <a:r>
              <a:rPr lang="en">
                <a:solidFill>
                  <a:srgbClr val="A31515"/>
                </a:solidFill>
                <a:highlight>
                  <a:srgbClr val="FFFFFE"/>
                </a:highlight>
              </a:rPr>
              <a:t>'f'</a:t>
            </a:r>
            <a:r>
              <a:rPr lang="en">
                <a:solidFill>
                  <a:srgbClr val="000000"/>
                </a:solidFill>
                <a:highlight>
                  <a:srgbClr val="FFFFFE"/>
                </a:highlight>
              </a:rPr>
              <a:t>, </a:t>
            </a:r>
            <a:r>
              <a:rPr lang="en">
                <a:solidFill>
                  <a:srgbClr val="A31515"/>
                </a:solidFill>
                <a:highlight>
                  <a:srgbClr val="FFFFFE"/>
                </a:highlight>
              </a:rPr>
              <a:t>'g'</a:t>
            </a:r>
            <a:r>
              <a:rPr lang="en">
                <a:solidFill>
                  <a:srgbClr val="000000"/>
                </a:solidFill>
                <a:highlight>
                  <a:srgbClr val="FFFFFE"/>
                </a:highlight>
              </a:rPr>
              <a:t>, </a:t>
            </a:r>
            <a:r>
              <a:rPr lang="en">
                <a:solidFill>
                  <a:srgbClr val="A31515"/>
                </a:solidFill>
                <a:highlight>
                  <a:srgbClr val="FFFFFE"/>
                </a:highlight>
              </a:rPr>
              <a:t>'h'</a:t>
            </a:r>
            <a:r>
              <a:rPr lang="en">
                <a:solidFill>
                  <a:srgbClr val="000000"/>
                </a:solidFill>
                <a:highlight>
                  <a:srgbClr val="FFFFFE"/>
                </a:highlight>
              </a:rPr>
              <a:t>, </a:t>
            </a:r>
            <a:r>
              <a:rPr lang="en">
                <a:solidFill>
                  <a:srgbClr val="A31515"/>
                </a:solidFill>
                <a:highlight>
                  <a:srgbClr val="FFFFFE"/>
                </a:highlight>
              </a:rPr>
              <a:t>'i'</a:t>
            </a:r>
            <a:r>
              <a:rPr lang="en">
                <a:solidFill>
                  <a:srgbClr val="000000"/>
                </a:solidFill>
                <a:highlight>
                  <a:srgbClr val="FFFFFE"/>
                </a:highlight>
              </a:rPr>
              <a:t>, </a:t>
            </a:r>
            <a:r>
              <a:rPr lang="en">
                <a:solidFill>
                  <a:srgbClr val="A31515"/>
                </a:solidFill>
                <a:highlight>
                  <a:srgbClr val="FFFFFE"/>
                </a:highlight>
              </a:rPr>
              <a:t>'j'</a:t>
            </a:r>
            <a:r>
              <a:rPr lang="en">
                <a:solidFill>
                  <a:srgbClr val="000000"/>
                </a:solidFill>
                <a:highlight>
                  <a:srgbClr val="FFFFFE"/>
                </a:highlight>
              </a:rPr>
              <a:t>,</a:t>
            </a:r>
            <a:r>
              <a:rPr lang="en">
                <a:solidFill>
                  <a:srgbClr val="A31515"/>
                </a:solidFill>
                <a:highlight>
                  <a:srgbClr val="FFFFFE"/>
                </a:highlight>
              </a:rPr>
              <a:t>'k'</a:t>
            </a:r>
            <a:r>
              <a:rPr lang="en">
                <a:solidFill>
                  <a:srgbClr val="000000"/>
                </a:solidFill>
                <a:highlight>
                  <a:srgbClr val="FFFFFE"/>
                </a:highlight>
              </a:rPr>
              <a:t>, </a:t>
            </a:r>
            <a:r>
              <a:rPr lang="en">
                <a:solidFill>
                  <a:srgbClr val="A31515"/>
                </a:solidFill>
                <a:highlight>
                  <a:srgbClr val="FFFFFE"/>
                </a:highlight>
              </a:rPr>
              <a:t>'l'</a:t>
            </a:r>
            <a:r>
              <a:rPr lang="en">
                <a:solidFill>
                  <a:srgbClr val="000000"/>
                </a:solidFill>
                <a:highlight>
                  <a:srgbClr val="FFFFFE"/>
                </a:highlight>
              </a:rPr>
              <a:t>, </a:t>
            </a:r>
            <a:r>
              <a:rPr lang="en">
                <a:solidFill>
                  <a:srgbClr val="A31515"/>
                </a:solidFill>
                <a:highlight>
                  <a:srgbClr val="FFFFFE"/>
                </a:highlight>
              </a:rPr>
              <a:t>'m'</a:t>
            </a:r>
            <a:r>
              <a:rPr lang="en">
                <a:solidFill>
                  <a:srgbClr val="000000"/>
                </a:solidFill>
                <a:highlight>
                  <a:srgbClr val="FFFFFE"/>
                </a:highlight>
              </a:rPr>
              <a:t>, </a:t>
            </a:r>
            <a:r>
              <a:rPr lang="en">
                <a:solidFill>
                  <a:srgbClr val="A31515"/>
                </a:solidFill>
                <a:highlight>
                  <a:srgbClr val="FFFFFE"/>
                </a:highlight>
              </a:rPr>
              <a:t>'n'</a:t>
            </a:r>
            <a:r>
              <a:rPr lang="en">
                <a:solidFill>
                  <a:srgbClr val="000000"/>
                </a:solidFill>
                <a:highlight>
                  <a:srgbClr val="FFFFFE"/>
                </a:highlight>
              </a:rPr>
              <a:t>, </a:t>
            </a:r>
            <a:r>
              <a:rPr lang="en">
                <a:solidFill>
                  <a:srgbClr val="A31515"/>
                </a:solidFill>
                <a:highlight>
                  <a:srgbClr val="FFFFFE"/>
                </a:highlight>
              </a:rPr>
              <a:t>'o'</a:t>
            </a:r>
            <a:r>
              <a:rPr lang="en">
                <a:solidFill>
                  <a:srgbClr val="000000"/>
                </a:solidFill>
                <a:highlight>
                  <a:srgbClr val="FFFFFE"/>
                </a:highlight>
              </a:rPr>
              <a:t>, </a:t>
            </a:r>
            <a:r>
              <a:rPr lang="en">
                <a:solidFill>
                  <a:srgbClr val="A31515"/>
                </a:solidFill>
                <a:highlight>
                  <a:srgbClr val="FFFFFE"/>
                </a:highlight>
              </a:rPr>
              <a:t>'p'</a:t>
            </a:r>
            <a:r>
              <a:rPr lang="en">
                <a:solidFill>
                  <a:srgbClr val="000000"/>
                </a:solidFill>
                <a:highlight>
                  <a:srgbClr val="FFFFFE"/>
                </a:highlight>
              </a:rPr>
              <a:t>, </a:t>
            </a:r>
            <a:r>
              <a:rPr lang="en">
                <a:solidFill>
                  <a:srgbClr val="A31515"/>
                </a:solidFill>
                <a:highlight>
                  <a:srgbClr val="FFFFFE"/>
                </a:highlight>
              </a:rPr>
              <a:t>'q'</a:t>
            </a:r>
            <a:r>
              <a:rPr lang="en">
                <a:solidFill>
                  <a:srgbClr val="000000"/>
                </a:solidFill>
                <a:highlight>
                  <a:srgbClr val="FFFFFE"/>
                </a:highlight>
              </a:rPr>
              <a:t>, </a:t>
            </a:r>
            <a:r>
              <a:rPr lang="en">
                <a:solidFill>
                  <a:srgbClr val="A31515"/>
                </a:solidFill>
                <a:highlight>
                  <a:srgbClr val="FFFFFE"/>
                </a:highlight>
              </a:rPr>
              <a:t>'r'</a:t>
            </a:r>
            <a:r>
              <a:rPr lang="en">
                <a:solidFill>
                  <a:srgbClr val="000000"/>
                </a:solidFill>
                <a:highlight>
                  <a:srgbClr val="FFFFFE"/>
                </a:highlight>
              </a:rPr>
              <a:t>, </a:t>
            </a:r>
            <a:r>
              <a:rPr lang="en">
                <a:solidFill>
                  <a:srgbClr val="A31515"/>
                </a:solidFill>
                <a:highlight>
                  <a:srgbClr val="FFFFFE"/>
                </a:highlight>
              </a:rPr>
              <a:t>'s'</a:t>
            </a:r>
            <a:r>
              <a:rPr lang="en">
                <a:solidFill>
                  <a:srgbClr val="000000"/>
                </a:solidFill>
                <a:highlight>
                  <a:srgbClr val="FFFFFE"/>
                </a:highlight>
              </a:rPr>
              <a:t>, </a:t>
            </a:r>
            <a:r>
              <a:rPr lang="en">
                <a:solidFill>
                  <a:srgbClr val="A31515"/>
                </a:solidFill>
                <a:highlight>
                  <a:srgbClr val="FFFFFE"/>
                </a:highlight>
              </a:rPr>
              <a:t>'t'</a:t>
            </a:r>
            <a:r>
              <a:rPr lang="en">
                <a:solidFill>
                  <a:srgbClr val="000000"/>
                </a:solidFill>
                <a:highlight>
                  <a:srgbClr val="FFFFFE"/>
                </a:highlight>
              </a:rPr>
              <a:t>, </a:t>
            </a:r>
            <a:r>
              <a:rPr lang="en">
                <a:solidFill>
                  <a:srgbClr val="A31515"/>
                </a:solidFill>
                <a:highlight>
                  <a:srgbClr val="FFFFFE"/>
                </a:highlight>
              </a:rPr>
              <a:t>'u'</a:t>
            </a:r>
            <a:r>
              <a:rPr lang="en">
                <a:solidFill>
                  <a:srgbClr val="000000"/>
                </a:solidFill>
                <a:highlight>
                  <a:srgbClr val="FFFFFE"/>
                </a:highlight>
              </a:rPr>
              <a:t>, </a:t>
            </a:r>
            <a:r>
              <a:rPr lang="en">
                <a:solidFill>
                  <a:srgbClr val="A31515"/>
                </a:solidFill>
                <a:highlight>
                  <a:srgbClr val="FFFFFE"/>
                </a:highlight>
              </a:rPr>
              <a:t>'v'</a:t>
            </a:r>
            <a:r>
              <a:rPr lang="en">
                <a:solidFill>
                  <a:srgbClr val="000000"/>
                </a:solidFill>
                <a:highlight>
                  <a:srgbClr val="FFFFFE"/>
                </a:highlight>
              </a:rPr>
              <a:t>, </a:t>
            </a:r>
            <a:r>
              <a:rPr lang="en">
                <a:solidFill>
                  <a:srgbClr val="A31515"/>
                </a:solidFill>
                <a:highlight>
                  <a:srgbClr val="FFFFFE"/>
                </a:highlight>
              </a:rPr>
              <a:t>'w'</a:t>
            </a:r>
            <a:r>
              <a:rPr lang="en">
                <a:solidFill>
                  <a:srgbClr val="000000"/>
                </a:solidFill>
                <a:highlight>
                  <a:srgbClr val="FFFFFE"/>
                </a:highlight>
              </a:rPr>
              <a:t>, </a:t>
            </a:r>
            <a:r>
              <a:rPr lang="en">
                <a:solidFill>
                  <a:srgbClr val="A31515"/>
                </a:solidFill>
                <a:highlight>
                  <a:srgbClr val="FFFFFE"/>
                </a:highlight>
              </a:rPr>
              <a:t>'x'</a:t>
            </a:r>
            <a:r>
              <a:rPr lang="en">
                <a:solidFill>
                  <a:srgbClr val="000000"/>
                </a:solidFill>
                <a:highlight>
                  <a:srgbClr val="FFFFFE"/>
                </a:highlight>
              </a:rPr>
              <a:t>, </a:t>
            </a:r>
            <a:r>
              <a:rPr lang="en">
                <a:solidFill>
                  <a:srgbClr val="A31515"/>
                </a:solidFill>
                <a:highlight>
                  <a:srgbClr val="FFFFFE"/>
                </a:highlight>
              </a:rPr>
              <a:t>'y'</a:t>
            </a:r>
            <a:r>
              <a:rPr lang="en">
                <a:solidFill>
                  <a:srgbClr val="000000"/>
                </a:solidFill>
                <a:highlight>
                  <a:srgbClr val="FFFFFE"/>
                </a:highlight>
              </a:rPr>
              <a:t>, </a:t>
            </a:r>
            <a:r>
              <a:rPr lang="en">
                <a:solidFill>
                  <a:srgbClr val="A31515"/>
                </a:solidFill>
                <a:highlight>
                  <a:srgbClr val="FFFFFE"/>
                </a:highlight>
              </a:rPr>
              <a:t>'z'</a:t>
            </a:r>
            <a:r>
              <a:rPr lang="en"/>
              <a:t>]</a:t>
            </a:r>
            <a:endParaRPr/>
          </a:p>
          <a:p>
            <a:pPr indent="-317500" lvl="1" marL="914400" rtl="0" algn="l">
              <a:lnSpc>
                <a:spcPct val="150000"/>
              </a:lnSpc>
              <a:spcBef>
                <a:spcPts val="0"/>
              </a:spcBef>
              <a:spcAft>
                <a:spcPts val="0"/>
              </a:spcAft>
              <a:buSzPts val="1400"/>
              <a:buChar char="○"/>
            </a:pPr>
            <a:r>
              <a:rPr lang="en" sz="1400"/>
              <a:t>26 English characters, 4 punctuation marks, 1 </a:t>
            </a:r>
            <a:r>
              <a:rPr b="1" lang="en" sz="1400"/>
              <a:t>white space</a:t>
            </a:r>
            <a:endParaRPr b="1" sz="1400"/>
          </a:p>
          <a:p>
            <a:pPr indent="-317500" lvl="1" marL="914400" rtl="0" algn="l">
              <a:lnSpc>
                <a:spcPct val="150000"/>
              </a:lnSpc>
              <a:spcBef>
                <a:spcPts val="0"/>
              </a:spcBef>
              <a:spcAft>
                <a:spcPts val="0"/>
              </a:spcAft>
              <a:buSzPts val="1400"/>
              <a:buChar char="○"/>
            </a:pPr>
            <a:r>
              <a:rPr lang="en" sz="1400"/>
              <a:t>Dimension of character is </a:t>
            </a:r>
            <a:r>
              <a:rPr b="1" lang="en" sz="1400"/>
              <a:t>31</a:t>
            </a:r>
            <a:endParaRPr b="1" sz="1400"/>
          </a:p>
          <a:p>
            <a:pPr indent="-342900" lvl="0" marL="457200" rtl="0" algn="l">
              <a:lnSpc>
                <a:spcPct val="150000"/>
              </a:lnSpc>
              <a:spcBef>
                <a:spcPts val="0"/>
              </a:spcBef>
              <a:spcAft>
                <a:spcPts val="0"/>
              </a:spcAft>
              <a:buSzPts val="1800"/>
              <a:buChar char="●"/>
            </a:pPr>
            <a:r>
              <a:rPr lang="en" sz="1800"/>
              <a:t>White space is very important: </a:t>
            </a:r>
            <a:endParaRPr sz="1800"/>
          </a:p>
          <a:p>
            <a:pPr indent="-317500" lvl="1" marL="914400" rtl="0" algn="l">
              <a:lnSpc>
                <a:spcPct val="150000"/>
              </a:lnSpc>
              <a:spcBef>
                <a:spcPts val="0"/>
              </a:spcBef>
              <a:spcAft>
                <a:spcPts val="0"/>
              </a:spcAft>
              <a:buSzPts val="1400"/>
              <a:buChar char="○"/>
            </a:pPr>
            <a:r>
              <a:rPr lang="en" sz="1400"/>
              <a:t>Indicates end of a word</a:t>
            </a:r>
            <a:endParaRPr sz="1400"/>
          </a:p>
          <a:p>
            <a:pPr indent="-317500" lvl="1" marL="914400" rtl="0" algn="l">
              <a:lnSpc>
                <a:spcPct val="150000"/>
              </a:lnSpc>
              <a:spcBef>
                <a:spcPts val="0"/>
              </a:spcBef>
              <a:spcAft>
                <a:spcPts val="0"/>
              </a:spcAft>
              <a:buSzPts val="1400"/>
              <a:buChar char="○"/>
            </a:pPr>
            <a:r>
              <a:rPr lang="en" sz="1400"/>
              <a:t>Model </a:t>
            </a:r>
            <a:r>
              <a:rPr lang="en" sz="1400"/>
              <a:t>continually</a:t>
            </a:r>
            <a:r>
              <a:rPr lang="en" sz="1400"/>
              <a:t> makes predictions until hits white space</a:t>
            </a:r>
            <a:endParaRPr sz="1400"/>
          </a:p>
        </p:txBody>
      </p:sp>
      <p:sp>
        <p:nvSpPr>
          <p:cNvPr id="185" name="Google Shape;18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Generate Training Data</a:t>
            </a:r>
            <a:endParaRPr/>
          </a:p>
        </p:txBody>
      </p:sp>
      <p:sp>
        <p:nvSpPr>
          <p:cNvPr id="191" name="Google Shape;191;p29"/>
          <p:cNvSpPr txBox="1"/>
          <p:nvPr>
            <p:ph idx="2" type="body"/>
          </p:nvPr>
        </p:nvSpPr>
        <p:spPr>
          <a:xfrm>
            <a:off x="4572000" y="1266175"/>
            <a:ext cx="44100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sz="1800"/>
              <a:t>Training documents: </a:t>
            </a:r>
            <a:r>
              <a:rPr b="1" lang="en" sz="1800"/>
              <a:t>fixed length sequences</a:t>
            </a:r>
            <a:endParaRPr b="1" sz="1800"/>
          </a:p>
          <a:p>
            <a:pPr indent="-317500" lvl="1" marL="914400" rtl="0" algn="l">
              <a:lnSpc>
                <a:spcPct val="150000"/>
              </a:lnSpc>
              <a:spcBef>
                <a:spcPts val="0"/>
              </a:spcBef>
              <a:spcAft>
                <a:spcPts val="0"/>
              </a:spcAft>
              <a:buSzPts val="1400"/>
              <a:buChar char="○"/>
            </a:pPr>
            <a:r>
              <a:rPr lang="en" sz="1400"/>
              <a:t>sequence_length: length of training sequence</a:t>
            </a:r>
            <a:endParaRPr sz="1400"/>
          </a:p>
          <a:p>
            <a:pPr indent="-317500" lvl="1" marL="914400" rtl="0" algn="l">
              <a:lnSpc>
                <a:spcPct val="150000"/>
              </a:lnSpc>
              <a:spcBef>
                <a:spcPts val="0"/>
              </a:spcBef>
              <a:spcAft>
                <a:spcPts val="0"/>
              </a:spcAft>
              <a:buSzPts val="1400"/>
              <a:buChar char="○"/>
            </a:pPr>
            <a:r>
              <a:rPr lang="en" sz="1400"/>
              <a:t>step: number of characters jump between two sequences</a:t>
            </a:r>
            <a:endParaRPr sz="1400"/>
          </a:p>
          <a:p>
            <a:pPr indent="-317500" lvl="1" marL="914400" rtl="0" algn="l">
              <a:lnSpc>
                <a:spcPct val="150000"/>
              </a:lnSpc>
              <a:spcBef>
                <a:spcPts val="0"/>
              </a:spcBef>
              <a:spcAft>
                <a:spcPts val="0"/>
              </a:spcAft>
              <a:buSzPts val="1400"/>
              <a:buChar char="○"/>
            </a:pPr>
            <a:r>
              <a:rPr lang="en" sz="1400"/>
              <a:t>sequence_length=32, step=4</a:t>
            </a:r>
            <a:endParaRPr sz="1400"/>
          </a:p>
          <a:p>
            <a:pPr indent="-342900" lvl="0" marL="457200" rtl="0" algn="l">
              <a:lnSpc>
                <a:spcPct val="150000"/>
              </a:lnSpc>
              <a:spcBef>
                <a:spcPts val="0"/>
              </a:spcBef>
              <a:spcAft>
                <a:spcPts val="0"/>
              </a:spcAft>
              <a:buSzPts val="1800"/>
              <a:buChar char="●"/>
            </a:pPr>
            <a:r>
              <a:rPr lang="en" sz="1800"/>
              <a:t>Prediction documents: </a:t>
            </a:r>
            <a:r>
              <a:rPr b="1" lang="en" sz="1800"/>
              <a:t>next characters</a:t>
            </a:r>
            <a:endParaRPr b="1" sz="1800"/>
          </a:p>
        </p:txBody>
      </p:sp>
      <p:pic>
        <p:nvPicPr>
          <p:cNvPr id="192" name="Google Shape;192;p29"/>
          <p:cNvPicPr preferRelativeResize="0"/>
          <p:nvPr/>
        </p:nvPicPr>
        <p:blipFill rotWithShape="1">
          <a:blip r:embed="rId3">
            <a:alphaModFix/>
          </a:blip>
          <a:srcRect b="32922" l="19629" r="32990" t="11522"/>
          <a:stretch/>
        </p:blipFill>
        <p:spPr>
          <a:xfrm>
            <a:off x="311700" y="1152425"/>
            <a:ext cx="4080375" cy="3687426"/>
          </a:xfrm>
          <a:prstGeom prst="rect">
            <a:avLst/>
          </a:prstGeom>
          <a:noFill/>
          <a:ln>
            <a:noFill/>
          </a:ln>
        </p:spPr>
      </p:pic>
      <p:sp>
        <p:nvSpPr>
          <p:cNvPr id="193" name="Google Shape;19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M</a:t>
            </a:r>
            <a:r>
              <a:rPr lang="en"/>
              <a:t>odel Selection</a:t>
            </a:r>
            <a:endParaRPr/>
          </a:p>
        </p:txBody>
      </p:sp>
      <p:graphicFrame>
        <p:nvGraphicFramePr>
          <p:cNvPr id="199" name="Google Shape;199;p30"/>
          <p:cNvGraphicFramePr/>
          <p:nvPr/>
        </p:nvGraphicFramePr>
        <p:xfrm>
          <a:off x="1274300" y="1152413"/>
          <a:ext cx="3000000" cy="3000000"/>
        </p:xfrm>
        <a:graphic>
          <a:graphicData uri="http://schemas.openxmlformats.org/drawingml/2006/table">
            <a:tbl>
              <a:tblPr>
                <a:noFill/>
                <a:tableStyleId>{EE111A0F-FED3-4BB2-AB4E-08F53895FF32}</a:tableStyleId>
              </a:tblPr>
              <a:tblGrid>
                <a:gridCol w="2462100"/>
                <a:gridCol w="2003150"/>
                <a:gridCol w="2130275"/>
              </a:tblGrid>
              <a:tr h="596400">
                <a:tc>
                  <a:txBody>
                    <a:bodyPr/>
                    <a:lstStyle/>
                    <a:p>
                      <a:pPr indent="0" lvl="0" marL="0" rtl="0" algn="ctr">
                        <a:spcBef>
                          <a:spcPts val="0"/>
                        </a:spcBef>
                        <a:spcAft>
                          <a:spcPts val="0"/>
                        </a:spcAft>
                        <a:buNone/>
                      </a:pPr>
                      <a:r>
                        <a:rPr b="1" lang="en" sz="1200">
                          <a:solidFill>
                            <a:schemeClr val="dk2"/>
                          </a:solidFill>
                        </a:rPr>
                        <a:t>LSTM Structure</a:t>
                      </a:r>
                      <a:endParaRPr b="1"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rPr>
                        <a:t>Training </a:t>
                      </a:r>
                      <a:r>
                        <a:rPr b="1" lang="en" sz="1200">
                          <a:solidFill>
                            <a:schemeClr val="dk2"/>
                          </a:solidFill>
                        </a:rPr>
                        <a:t>Loss, Accuracy</a:t>
                      </a:r>
                      <a:endParaRPr b="1"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rPr>
                        <a:t>Validation Loss, Accuracy </a:t>
                      </a:r>
                      <a:endParaRPr b="1"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275">
                <a:tc>
                  <a:txBody>
                    <a:bodyPr/>
                    <a:lstStyle/>
                    <a:p>
                      <a:pPr indent="0" lvl="0" marL="0" rtl="0" algn="ctr">
                        <a:spcBef>
                          <a:spcPts val="0"/>
                        </a:spcBef>
                        <a:spcAft>
                          <a:spcPts val="0"/>
                        </a:spcAft>
                        <a:buNone/>
                      </a:pPr>
                      <a:r>
                        <a:rPr lang="en" sz="1200">
                          <a:solidFill>
                            <a:schemeClr val="dk2"/>
                          </a:solidFill>
                        </a:rPr>
                        <a:t>1 layer LSTM </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1.5361 , 0.5478 </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1.8017 , 0.4805</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275">
                <a:tc>
                  <a:txBody>
                    <a:bodyPr/>
                    <a:lstStyle/>
                    <a:p>
                      <a:pPr indent="0" lvl="0" marL="0" rtl="0" algn="ctr">
                        <a:spcBef>
                          <a:spcPts val="0"/>
                        </a:spcBef>
                        <a:spcAft>
                          <a:spcPts val="0"/>
                        </a:spcAft>
                        <a:buNone/>
                      </a:pPr>
                      <a:r>
                        <a:rPr b="1" lang="en" sz="1200">
                          <a:solidFill>
                            <a:srgbClr val="A31515"/>
                          </a:solidFill>
                        </a:rPr>
                        <a:t>3 layer LSTM </a:t>
                      </a:r>
                      <a:endParaRPr b="1" sz="1200">
                        <a:solidFill>
                          <a:srgbClr val="A31515"/>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A31515"/>
                          </a:solidFill>
                        </a:rPr>
                        <a:t>1.4943 , 0.5563 </a:t>
                      </a:r>
                      <a:endParaRPr b="1" sz="1200">
                        <a:solidFill>
                          <a:srgbClr val="A31515"/>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A31515"/>
                          </a:solidFill>
                        </a:rPr>
                        <a:t>1.5986 , 0.5293</a:t>
                      </a:r>
                      <a:endParaRPr b="1" sz="1200">
                        <a:solidFill>
                          <a:srgbClr val="A31515"/>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275">
                <a:tc>
                  <a:txBody>
                    <a:bodyPr/>
                    <a:lstStyle/>
                    <a:p>
                      <a:pPr indent="0" lvl="0" marL="0" rtl="0" algn="ctr">
                        <a:spcBef>
                          <a:spcPts val="0"/>
                        </a:spcBef>
                        <a:spcAft>
                          <a:spcPts val="0"/>
                        </a:spcAft>
                        <a:buNone/>
                      </a:pPr>
                      <a:r>
                        <a:rPr lang="en" sz="1200">
                          <a:solidFill>
                            <a:schemeClr val="dk2"/>
                          </a:solidFill>
                        </a:rPr>
                        <a:t>5 layer LSTM </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1.5511 , 0.5456</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1.6383 , 0.5117</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6400">
                <a:tc>
                  <a:txBody>
                    <a:bodyPr/>
                    <a:lstStyle/>
                    <a:p>
                      <a:pPr indent="0" lvl="0" marL="0" rtl="0" algn="ctr">
                        <a:spcBef>
                          <a:spcPts val="0"/>
                        </a:spcBef>
                        <a:spcAft>
                          <a:spcPts val="0"/>
                        </a:spcAft>
                        <a:buNone/>
                      </a:pPr>
                      <a:r>
                        <a:rPr lang="en" sz="1200">
                          <a:solidFill>
                            <a:schemeClr val="dk2"/>
                          </a:solidFill>
                        </a:rPr>
                        <a:t>1 layer Bidirectional LSTM</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1.5648 , 0.5383 </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1.6199 , 0.5248</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6400">
                <a:tc>
                  <a:txBody>
                    <a:bodyPr/>
                    <a:lstStyle/>
                    <a:p>
                      <a:pPr indent="0" lvl="0" marL="0" rtl="0" algn="ctr">
                        <a:spcBef>
                          <a:spcPts val="0"/>
                        </a:spcBef>
                        <a:spcAft>
                          <a:spcPts val="0"/>
                        </a:spcAft>
                        <a:buNone/>
                      </a:pPr>
                      <a:r>
                        <a:rPr lang="en" sz="1200">
                          <a:solidFill>
                            <a:schemeClr val="dk2"/>
                          </a:solidFill>
                        </a:rPr>
                        <a:t>2 layer Bidirectional LSTM</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1.5076 , 0.5550 </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1.6408 , 0.5246</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6400">
                <a:tc>
                  <a:txBody>
                    <a:bodyPr/>
                    <a:lstStyle/>
                    <a:p>
                      <a:pPr indent="0" lvl="0" marL="0" rtl="0" algn="ctr">
                        <a:spcBef>
                          <a:spcPts val="0"/>
                        </a:spcBef>
                        <a:spcAft>
                          <a:spcPts val="0"/>
                        </a:spcAft>
                        <a:buNone/>
                      </a:pPr>
                      <a:r>
                        <a:rPr lang="en" sz="1200">
                          <a:solidFill>
                            <a:schemeClr val="dk2"/>
                          </a:solidFill>
                        </a:rPr>
                        <a:t>1 layer of LSTM and </a:t>
                      </a:r>
                      <a:endParaRPr sz="1200">
                        <a:solidFill>
                          <a:schemeClr val="dk2"/>
                        </a:solidFill>
                      </a:endParaRPr>
                    </a:p>
                    <a:p>
                      <a:pPr indent="0" lvl="0" marL="0" rtl="0" algn="ctr">
                        <a:spcBef>
                          <a:spcPts val="0"/>
                        </a:spcBef>
                        <a:spcAft>
                          <a:spcPts val="0"/>
                        </a:spcAft>
                        <a:buNone/>
                      </a:pPr>
                      <a:r>
                        <a:rPr lang="en" sz="1200">
                          <a:solidFill>
                            <a:schemeClr val="dk2"/>
                          </a:solidFill>
                        </a:rPr>
                        <a:t>1 layer Bidirectional LSTM</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1.4854 , 0.5606 </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1.6576 , 0.5084</a:t>
                      </a:r>
                      <a:endParaRPr sz="1200">
                        <a:solidFill>
                          <a:schemeClr val="dk2"/>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00" name="Google Shape;20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Model Selection  </a:t>
            </a:r>
            <a:endParaRPr/>
          </a:p>
        </p:txBody>
      </p:sp>
      <p:pic>
        <p:nvPicPr>
          <p:cNvPr id="206" name="Google Shape;206;p31"/>
          <p:cNvPicPr preferRelativeResize="0"/>
          <p:nvPr/>
        </p:nvPicPr>
        <p:blipFill>
          <a:blip r:embed="rId3">
            <a:alphaModFix/>
          </a:blip>
          <a:stretch>
            <a:fillRect/>
          </a:stretch>
        </p:blipFill>
        <p:spPr>
          <a:xfrm>
            <a:off x="3240687" y="1169375"/>
            <a:ext cx="2736906" cy="1560651"/>
          </a:xfrm>
          <a:prstGeom prst="rect">
            <a:avLst/>
          </a:prstGeom>
          <a:noFill/>
          <a:ln cap="flat" cmpd="sng" w="9525">
            <a:solidFill>
              <a:srgbClr val="A31515"/>
            </a:solidFill>
            <a:prstDash val="solid"/>
            <a:round/>
            <a:headEnd len="sm" w="sm" type="none"/>
            <a:tailEnd len="sm" w="sm" type="none"/>
          </a:ln>
        </p:spPr>
      </p:pic>
      <p:pic>
        <p:nvPicPr>
          <p:cNvPr id="207" name="Google Shape;207;p31"/>
          <p:cNvPicPr preferRelativeResize="0"/>
          <p:nvPr/>
        </p:nvPicPr>
        <p:blipFill>
          <a:blip r:embed="rId4">
            <a:alphaModFix/>
          </a:blip>
          <a:stretch>
            <a:fillRect/>
          </a:stretch>
        </p:blipFill>
        <p:spPr>
          <a:xfrm>
            <a:off x="6076525" y="1178799"/>
            <a:ext cx="3013228" cy="1524272"/>
          </a:xfrm>
          <a:prstGeom prst="rect">
            <a:avLst/>
          </a:prstGeom>
          <a:noFill/>
          <a:ln>
            <a:noFill/>
          </a:ln>
        </p:spPr>
      </p:pic>
      <p:pic>
        <p:nvPicPr>
          <p:cNvPr id="208" name="Google Shape;208;p31"/>
          <p:cNvPicPr preferRelativeResize="0"/>
          <p:nvPr/>
        </p:nvPicPr>
        <p:blipFill>
          <a:blip r:embed="rId5">
            <a:alphaModFix/>
          </a:blip>
          <a:stretch>
            <a:fillRect/>
          </a:stretch>
        </p:blipFill>
        <p:spPr>
          <a:xfrm>
            <a:off x="311700" y="1152425"/>
            <a:ext cx="2794676" cy="1577025"/>
          </a:xfrm>
          <a:prstGeom prst="rect">
            <a:avLst/>
          </a:prstGeom>
          <a:noFill/>
          <a:ln>
            <a:noFill/>
          </a:ln>
        </p:spPr>
      </p:pic>
      <p:pic>
        <p:nvPicPr>
          <p:cNvPr id="209" name="Google Shape;209;p31"/>
          <p:cNvPicPr preferRelativeResize="0"/>
          <p:nvPr/>
        </p:nvPicPr>
        <p:blipFill>
          <a:blip r:embed="rId6">
            <a:alphaModFix/>
          </a:blip>
          <a:stretch>
            <a:fillRect/>
          </a:stretch>
        </p:blipFill>
        <p:spPr>
          <a:xfrm>
            <a:off x="309850" y="2952550"/>
            <a:ext cx="2794673" cy="1531613"/>
          </a:xfrm>
          <a:prstGeom prst="rect">
            <a:avLst/>
          </a:prstGeom>
          <a:noFill/>
          <a:ln>
            <a:noFill/>
          </a:ln>
        </p:spPr>
      </p:pic>
      <p:pic>
        <p:nvPicPr>
          <p:cNvPr id="210" name="Google Shape;210;p31"/>
          <p:cNvPicPr preferRelativeResize="0"/>
          <p:nvPr/>
        </p:nvPicPr>
        <p:blipFill>
          <a:blip r:embed="rId7">
            <a:alphaModFix/>
          </a:blip>
          <a:stretch>
            <a:fillRect/>
          </a:stretch>
        </p:blipFill>
        <p:spPr>
          <a:xfrm>
            <a:off x="3178325" y="2954675"/>
            <a:ext cx="2794676" cy="1572749"/>
          </a:xfrm>
          <a:prstGeom prst="rect">
            <a:avLst/>
          </a:prstGeom>
          <a:noFill/>
          <a:ln>
            <a:noFill/>
          </a:ln>
        </p:spPr>
      </p:pic>
      <p:pic>
        <p:nvPicPr>
          <p:cNvPr id="211" name="Google Shape;211;p31"/>
          <p:cNvPicPr preferRelativeResize="0"/>
          <p:nvPr/>
        </p:nvPicPr>
        <p:blipFill>
          <a:blip r:embed="rId8">
            <a:alphaModFix/>
          </a:blip>
          <a:stretch>
            <a:fillRect/>
          </a:stretch>
        </p:blipFill>
        <p:spPr>
          <a:xfrm>
            <a:off x="6046800" y="2960650"/>
            <a:ext cx="3045386" cy="1531625"/>
          </a:xfrm>
          <a:prstGeom prst="rect">
            <a:avLst/>
          </a:prstGeom>
          <a:noFill/>
          <a:ln>
            <a:noFill/>
          </a:ln>
        </p:spPr>
      </p:pic>
      <p:sp>
        <p:nvSpPr>
          <p:cNvPr id="212" name="Google Shape;21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SzPct val="100000"/>
              <a:buChar char="●"/>
            </a:pPr>
            <a:r>
              <a:rPr lang="en"/>
              <a:t>Introduction &amp; purpose </a:t>
            </a:r>
            <a:endParaRPr/>
          </a:p>
          <a:p>
            <a:pPr indent="-325755" lvl="0" marL="457200" rtl="0" algn="l">
              <a:lnSpc>
                <a:spcPct val="150000"/>
              </a:lnSpc>
              <a:spcBef>
                <a:spcPts val="0"/>
              </a:spcBef>
              <a:spcAft>
                <a:spcPts val="0"/>
              </a:spcAft>
              <a:buSzPct val="100000"/>
              <a:buChar char="●"/>
            </a:pPr>
            <a:r>
              <a:rPr lang="en"/>
              <a:t>Data</a:t>
            </a:r>
            <a:r>
              <a:rPr lang="en"/>
              <a:t>set</a:t>
            </a:r>
            <a:r>
              <a:rPr lang="en"/>
              <a:t> </a:t>
            </a:r>
            <a:endParaRPr/>
          </a:p>
          <a:p>
            <a:pPr indent="-325755" lvl="0" marL="457200" rtl="0" algn="l">
              <a:lnSpc>
                <a:spcPct val="150000"/>
              </a:lnSpc>
              <a:spcBef>
                <a:spcPts val="0"/>
              </a:spcBef>
              <a:spcAft>
                <a:spcPts val="0"/>
              </a:spcAft>
              <a:buSzPct val="100000"/>
              <a:buChar char="●"/>
            </a:pPr>
            <a:r>
              <a:rPr lang="en"/>
              <a:t>Autocomplete</a:t>
            </a:r>
            <a:endParaRPr/>
          </a:p>
          <a:p>
            <a:pPr indent="-304165" lvl="1" marL="914400" rtl="0" algn="l">
              <a:lnSpc>
                <a:spcPct val="150000"/>
              </a:lnSpc>
              <a:spcBef>
                <a:spcPts val="0"/>
              </a:spcBef>
              <a:spcAft>
                <a:spcPts val="0"/>
              </a:spcAft>
              <a:buSzPct val="100000"/>
              <a:buChar char="○"/>
            </a:pPr>
            <a:r>
              <a:rPr lang="en"/>
              <a:t>Doc2vec and Trie</a:t>
            </a:r>
            <a:endParaRPr/>
          </a:p>
          <a:p>
            <a:pPr indent="-304165" lvl="1" marL="914400" rtl="0" algn="l">
              <a:lnSpc>
                <a:spcPct val="150000"/>
              </a:lnSpc>
              <a:spcBef>
                <a:spcPts val="0"/>
              </a:spcBef>
              <a:spcAft>
                <a:spcPts val="0"/>
              </a:spcAft>
              <a:buSzPct val="100000"/>
              <a:buChar char="○"/>
            </a:pPr>
            <a:r>
              <a:rPr lang="en"/>
              <a:t>Embedding match </a:t>
            </a:r>
            <a:endParaRPr/>
          </a:p>
          <a:p>
            <a:pPr indent="-304165" lvl="1" marL="914400" rtl="0" algn="l">
              <a:lnSpc>
                <a:spcPct val="150000"/>
              </a:lnSpc>
              <a:spcBef>
                <a:spcPts val="0"/>
              </a:spcBef>
              <a:spcAft>
                <a:spcPts val="0"/>
              </a:spcAft>
              <a:buSzPct val="100000"/>
              <a:buChar char="○"/>
            </a:pPr>
            <a:r>
              <a:rPr lang="en"/>
              <a:t>LSTM </a:t>
            </a:r>
            <a:endParaRPr/>
          </a:p>
          <a:p>
            <a:pPr indent="-304165" lvl="1" marL="914400" rtl="0" algn="l">
              <a:lnSpc>
                <a:spcPct val="150000"/>
              </a:lnSpc>
              <a:spcBef>
                <a:spcPts val="0"/>
              </a:spcBef>
              <a:spcAft>
                <a:spcPts val="0"/>
              </a:spcAft>
              <a:buSzPct val="100000"/>
              <a:buChar char="○"/>
            </a:pPr>
            <a:r>
              <a:rPr lang="en"/>
              <a:t>NNLM &amp; n-gram</a:t>
            </a:r>
            <a:endParaRPr/>
          </a:p>
          <a:p>
            <a:pPr indent="-304165" lvl="1" marL="914400" rtl="0" algn="l">
              <a:lnSpc>
                <a:spcPct val="150000"/>
              </a:lnSpc>
              <a:spcBef>
                <a:spcPts val="0"/>
              </a:spcBef>
              <a:spcAft>
                <a:spcPts val="0"/>
              </a:spcAft>
              <a:buSzPct val="100000"/>
              <a:buChar char="○"/>
            </a:pPr>
            <a:r>
              <a:rPr lang="en"/>
              <a:t>T</a:t>
            </a:r>
            <a:r>
              <a:rPr lang="en"/>
              <a:t>ext RNN with attention</a:t>
            </a:r>
            <a:endParaRPr/>
          </a:p>
          <a:p>
            <a:pPr indent="-325755" lvl="0" marL="457200" rtl="0" algn="l">
              <a:lnSpc>
                <a:spcPct val="150000"/>
              </a:lnSpc>
              <a:spcBef>
                <a:spcPts val="0"/>
              </a:spcBef>
              <a:spcAft>
                <a:spcPts val="0"/>
              </a:spcAft>
              <a:buSzPct val="100000"/>
              <a:buChar char="●"/>
            </a:pPr>
            <a:r>
              <a:rPr lang="en"/>
              <a:t>Autocorrect</a:t>
            </a:r>
            <a:endParaRPr/>
          </a:p>
          <a:p>
            <a:pPr indent="-304165" lvl="1" marL="914400" rtl="0" algn="l">
              <a:lnSpc>
                <a:spcPct val="150000"/>
              </a:lnSpc>
              <a:spcBef>
                <a:spcPts val="0"/>
              </a:spcBef>
              <a:spcAft>
                <a:spcPts val="0"/>
              </a:spcAft>
              <a:buSzPct val="100000"/>
              <a:buChar char="○"/>
            </a:pPr>
            <a:r>
              <a:rPr lang="en"/>
              <a:t>LSTM</a:t>
            </a:r>
            <a:endParaRPr/>
          </a:p>
          <a:p>
            <a:pPr indent="-304165" lvl="1" marL="914400" rtl="0" algn="l">
              <a:lnSpc>
                <a:spcPct val="150000"/>
              </a:lnSpc>
              <a:spcBef>
                <a:spcPts val="0"/>
              </a:spcBef>
              <a:spcAft>
                <a:spcPts val="0"/>
              </a:spcAft>
              <a:buSzPct val="100000"/>
              <a:buChar char="○"/>
            </a:pPr>
            <a:r>
              <a:rPr lang="en"/>
              <a:t>Bayesian with BOW</a:t>
            </a:r>
            <a:endParaRPr/>
          </a:p>
          <a:p>
            <a:pPr indent="-325755" lvl="0" marL="457200" rtl="0" algn="l">
              <a:lnSpc>
                <a:spcPct val="150000"/>
              </a:lnSpc>
              <a:spcBef>
                <a:spcPts val="0"/>
              </a:spcBef>
              <a:spcAft>
                <a:spcPts val="0"/>
              </a:spcAft>
              <a:buSzPct val="100000"/>
              <a:buChar char="●"/>
            </a:pPr>
            <a:r>
              <a:rPr lang="en"/>
              <a:t>Conclusion </a:t>
            </a:r>
            <a:endParaRPr/>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 name="Google Shape;75;p14"/>
          <p:cNvPicPr preferRelativeResize="0"/>
          <p:nvPr/>
        </p:nvPicPr>
        <p:blipFill>
          <a:blip r:embed="rId3">
            <a:alphaModFix/>
          </a:blip>
          <a:stretch>
            <a:fillRect/>
          </a:stretch>
        </p:blipFill>
        <p:spPr>
          <a:xfrm>
            <a:off x="4129275" y="1266325"/>
            <a:ext cx="4391074" cy="2938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Result</a:t>
            </a:r>
            <a:endParaRPr/>
          </a:p>
        </p:txBody>
      </p:sp>
      <p:sp>
        <p:nvSpPr>
          <p:cNvPr id="218" name="Google Shape;21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32"/>
          <p:cNvPicPr preferRelativeResize="0"/>
          <p:nvPr/>
        </p:nvPicPr>
        <p:blipFill>
          <a:blip r:embed="rId3">
            <a:alphaModFix/>
          </a:blip>
          <a:stretch>
            <a:fillRect/>
          </a:stretch>
        </p:blipFill>
        <p:spPr>
          <a:xfrm>
            <a:off x="864200" y="1152425"/>
            <a:ext cx="6112891" cy="3686275"/>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a:t>
            </a:r>
            <a:r>
              <a:rPr lang="en"/>
              <a:t>layer </a:t>
            </a:r>
            <a:r>
              <a:rPr lang="en"/>
              <a:t>LSTM - Summary</a:t>
            </a:r>
            <a:endParaRPr/>
          </a:p>
        </p:txBody>
      </p:sp>
      <p:sp>
        <p:nvSpPr>
          <p:cNvPr id="225" name="Google Shape;22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33"/>
          <p:cNvSpPr txBox="1"/>
          <p:nvPr>
            <p:ph idx="1" type="body"/>
          </p:nvPr>
        </p:nvSpPr>
        <p:spPr>
          <a:xfrm>
            <a:off x="311700" y="1105325"/>
            <a:ext cx="8645100" cy="3302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Advantage:</a:t>
            </a:r>
            <a:endParaRPr sz="1600"/>
          </a:p>
          <a:p>
            <a:pPr indent="-330200" lvl="1" marL="914400" rtl="0" algn="l">
              <a:lnSpc>
                <a:spcPct val="150000"/>
              </a:lnSpc>
              <a:spcBef>
                <a:spcPts val="0"/>
              </a:spcBef>
              <a:spcAft>
                <a:spcPts val="0"/>
              </a:spcAft>
              <a:buSzPts val="1600"/>
              <a:buChar char="○"/>
            </a:pPr>
            <a:r>
              <a:rPr lang="en" sz="1600"/>
              <a:t>Training is efficient</a:t>
            </a:r>
            <a:endParaRPr sz="1600"/>
          </a:p>
          <a:p>
            <a:pPr indent="-330200" lvl="2" marL="1371600" rtl="0" algn="l">
              <a:lnSpc>
                <a:spcPct val="150000"/>
              </a:lnSpc>
              <a:spcBef>
                <a:spcPts val="0"/>
              </a:spcBef>
              <a:spcAft>
                <a:spcPts val="0"/>
              </a:spcAft>
              <a:buSzPts val="1600"/>
              <a:buChar char="■"/>
            </a:pPr>
            <a:r>
              <a:rPr lang="en" sz="1600"/>
              <a:t>Five layer LSTM takes 10 </a:t>
            </a:r>
            <a:r>
              <a:rPr lang="en" sz="1600"/>
              <a:t>minutes</a:t>
            </a:r>
            <a:r>
              <a:rPr lang="en" sz="1600"/>
              <a:t> </a:t>
            </a:r>
            <a:endParaRPr sz="1600"/>
          </a:p>
          <a:p>
            <a:pPr indent="-330200" lvl="1" marL="914400" rtl="0" algn="l">
              <a:lnSpc>
                <a:spcPct val="150000"/>
              </a:lnSpc>
              <a:spcBef>
                <a:spcPts val="0"/>
              </a:spcBef>
              <a:spcAft>
                <a:spcPts val="0"/>
              </a:spcAft>
              <a:buSzPts val="1600"/>
              <a:buChar char="○"/>
            </a:pPr>
            <a:r>
              <a:rPr lang="en" sz="1600"/>
              <a:t>Definitely generate prediction results</a:t>
            </a:r>
            <a:endParaRPr sz="1600"/>
          </a:p>
          <a:p>
            <a:pPr indent="-330200" lvl="1" marL="914400" rtl="0" algn="l">
              <a:lnSpc>
                <a:spcPct val="150000"/>
              </a:lnSpc>
              <a:spcBef>
                <a:spcPts val="0"/>
              </a:spcBef>
              <a:spcAft>
                <a:spcPts val="0"/>
              </a:spcAft>
              <a:buSzPts val="1600"/>
              <a:buChar char="○"/>
            </a:pPr>
            <a:r>
              <a:rPr lang="en" sz="1600"/>
              <a:t>Effectively complete words based on prefix</a:t>
            </a:r>
            <a:endParaRPr sz="1600"/>
          </a:p>
          <a:p>
            <a:pPr indent="-330200" lvl="1" marL="914400" rtl="0" algn="l">
              <a:lnSpc>
                <a:spcPct val="150000"/>
              </a:lnSpc>
              <a:spcBef>
                <a:spcPts val="0"/>
              </a:spcBef>
              <a:spcAft>
                <a:spcPts val="0"/>
              </a:spcAft>
              <a:buSzPts val="1600"/>
              <a:buChar char="○"/>
            </a:pPr>
            <a:r>
              <a:rPr lang="en" sz="1600"/>
              <a:t>Some ability to predict next words</a:t>
            </a:r>
            <a:endParaRPr sz="1600"/>
          </a:p>
          <a:p>
            <a:pPr indent="-330200" lvl="0" marL="457200" rtl="0" algn="l">
              <a:lnSpc>
                <a:spcPct val="150000"/>
              </a:lnSpc>
              <a:spcBef>
                <a:spcPts val="0"/>
              </a:spcBef>
              <a:spcAft>
                <a:spcPts val="0"/>
              </a:spcAft>
              <a:buSzPts val="1600"/>
              <a:buChar char="●"/>
            </a:pPr>
            <a:r>
              <a:rPr lang="en" sz="1600"/>
              <a:t>Disadvantage：</a:t>
            </a:r>
            <a:endParaRPr sz="1600"/>
          </a:p>
          <a:p>
            <a:pPr indent="-330200" lvl="1" marL="914400" rtl="0" algn="l">
              <a:lnSpc>
                <a:spcPct val="150000"/>
              </a:lnSpc>
              <a:spcBef>
                <a:spcPts val="0"/>
              </a:spcBef>
              <a:spcAft>
                <a:spcPts val="0"/>
              </a:spcAft>
              <a:buSzPts val="1600"/>
              <a:buChar char="○"/>
            </a:pPr>
            <a:r>
              <a:rPr b="1" lang="en" sz="1600"/>
              <a:t>If the input sentence is less than the sequence length, predictions are bad</a:t>
            </a:r>
            <a:endParaRPr b="1" sz="1600"/>
          </a:p>
          <a:p>
            <a:pPr indent="-330200" lvl="1" marL="914400" rtl="0" algn="l">
              <a:lnSpc>
                <a:spcPct val="150000"/>
              </a:lnSpc>
              <a:spcBef>
                <a:spcPts val="0"/>
              </a:spcBef>
              <a:spcAft>
                <a:spcPts val="0"/>
              </a:spcAft>
              <a:buSzPts val="1600"/>
              <a:buChar char="○"/>
            </a:pPr>
            <a:r>
              <a:rPr lang="en" sz="1600"/>
              <a:t>The input sentence can only contains characters in the set</a:t>
            </a:r>
            <a:endParaRPr sz="1600"/>
          </a:p>
          <a:p>
            <a:pPr indent="0" lvl="0" marL="0" rtl="0" algn="l">
              <a:lnSpc>
                <a:spcPct val="150000"/>
              </a:lnSpc>
              <a:spcBef>
                <a:spcPts val="1200"/>
              </a:spcBef>
              <a:spcAft>
                <a:spcPts val="0"/>
              </a:spcAft>
              <a:buNone/>
            </a:pPr>
            <a:r>
              <a:t/>
            </a:r>
            <a:endParaRPr sz="1600"/>
          </a:p>
          <a:p>
            <a:pPr indent="0" lvl="0" marL="0" rtl="0" algn="l">
              <a:lnSpc>
                <a:spcPct val="150000"/>
              </a:lnSpc>
              <a:spcBef>
                <a:spcPts val="1200"/>
              </a:spcBef>
              <a:spcAft>
                <a:spcPts val="0"/>
              </a:spcAft>
              <a:buNone/>
            </a:pPr>
            <a:r>
              <a:t/>
            </a:r>
            <a:endParaRPr sz="1600"/>
          </a:p>
          <a:p>
            <a:pPr indent="0" lvl="0" marL="0" rtl="0" algn="l">
              <a:lnSpc>
                <a:spcPct val="150000"/>
              </a:lnSpc>
              <a:spcBef>
                <a:spcPts val="1200"/>
              </a:spcBef>
              <a:spcAft>
                <a:spcPts val="1200"/>
              </a:spcAft>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NNLM &amp; ngram</a:t>
            </a:r>
            <a:endParaRPr/>
          </a:p>
        </p:txBody>
      </p:sp>
      <p:sp>
        <p:nvSpPr>
          <p:cNvPr id="232" name="Google Shape;23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34"/>
          <p:cNvPicPr preferRelativeResize="0"/>
          <p:nvPr/>
        </p:nvPicPr>
        <p:blipFill>
          <a:blip r:embed="rId3">
            <a:alphaModFix/>
          </a:blip>
          <a:stretch>
            <a:fillRect/>
          </a:stretch>
        </p:blipFill>
        <p:spPr>
          <a:xfrm>
            <a:off x="422425" y="1111950"/>
            <a:ext cx="4921975" cy="3686275"/>
          </a:xfrm>
          <a:prstGeom prst="rect">
            <a:avLst/>
          </a:prstGeom>
          <a:noFill/>
          <a:ln>
            <a:noFill/>
          </a:ln>
        </p:spPr>
      </p:pic>
      <p:sp>
        <p:nvSpPr>
          <p:cNvPr id="234" name="Google Shape;234;p34"/>
          <p:cNvSpPr txBox="1"/>
          <p:nvPr/>
        </p:nvSpPr>
        <p:spPr>
          <a:xfrm>
            <a:off x="5160825" y="1301925"/>
            <a:ext cx="3425100" cy="3489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In the two models of Neural Network Language Model (NNLM) and n-gram, I perform word embedding layer followed by fully connected layer and activation function. </a:t>
            </a:r>
            <a:endParaRPr sz="1200">
              <a:solidFill>
                <a:schemeClr val="dk2"/>
              </a:solidFill>
              <a:latin typeface="Open Sans"/>
              <a:ea typeface="Open Sans"/>
              <a:cs typeface="Open Sans"/>
              <a:sym typeface="Open Sans"/>
            </a:endParaRPr>
          </a:p>
          <a:p>
            <a:pPr indent="-292100" lvl="1" marL="914400" rtl="0" algn="l">
              <a:lnSpc>
                <a:spcPct val="150000"/>
              </a:lnSpc>
              <a:spcBef>
                <a:spcPts val="100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Due to its fully connected characteristics, the parameters of the general fully connected layer are also the most. </a:t>
            </a:r>
            <a:endParaRPr sz="1000">
              <a:solidFill>
                <a:schemeClr val="dk2"/>
              </a:solidFill>
              <a:latin typeface="Open Sans"/>
              <a:ea typeface="Open Sans"/>
              <a:cs typeface="Open Sans"/>
              <a:sym typeface="Open Sans"/>
            </a:endParaRPr>
          </a:p>
          <a:p>
            <a:pPr indent="-304800" lvl="0" marL="457200" rtl="0" algn="l">
              <a:lnSpc>
                <a:spcPct val="150000"/>
              </a:lnSpc>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Then, we take the classification with maximum probability for all softmax function.</a:t>
            </a:r>
            <a:endParaRPr sz="1200">
              <a:solidFill>
                <a:schemeClr val="dk2"/>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RNN with attention</a:t>
            </a:r>
            <a:endParaRPr/>
          </a:p>
        </p:txBody>
      </p:sp>
      <p:sp>
        <p:nvSpPr>
          <p:cNvPr id="240" name="Google Shape;24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35"/>
          <p:cNvPicPr preferRelativeResize="0"/>
          <p:nvPr/>
        </p:nvPicPr>
        <p:blipFill>
          <a:blip r:embed="rId3">
            <a:alphaModFix/>
          </a:blip>
          <a:stretch>
            <a:fillRect/>
          </a:stretch>
        </p:blipFill>
        <p:spPr>
          <a:xfrm>
            <a:off x="311700" y="1111950"/>
            <a:ext cx="3983125" cy="3944874"/>
          </a:xfrm>
          <a:prstGeom prst="rect">
            <a:avLst/>
          </a:prstGeom>
          <a:noFill/>
          <a:ln>
            <a:noFill/>
          </a:ln>
        </p:spPr>
      </p:pic>
      <p:sp>
        <p:nvSpPr>
          <p:cNvPr id="242" name="Google Shape;242;p35"/>
          <p:cNvSpPr txBox="1"/>
          <p:nvPr/>
        </p:nvSpPr>
        <p:spPr>
          <a:xfrm>
            <a:off x="4648425" y="1152425"/>
            <a:ext cx="3983100" cy="2472900"/>
          </a:xfrm>
          <a:prstGeom prst="rect">
            <a:avLst/>
          </a:prstGeom>
          <a:noFill/>
          <a:ln>
            <a:noFill/>
          </a:ln>
        </p:spPr>
        <p:txBody>
          <a:bodyPr anchorCtr="0" anchor="t" bIns="91425" lIns="91425" spcFirstLastPara="1" rIns="91425" wrap="square" tIns="91425">
            <a:spAutoFit/>
          </a:bodyPr>
          <a:lstStyle/>
          <a:p>
            <a:pPr indent="-304800" lvl="0" marL="4572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We connect the TextRNN model to a layer of RNN after the embedding layer, and then classify it. </a:t>
            </a:r>
            <a:endParaRPr sz="1200">
              <a:solidFill>
                <a:schemeClr val="dk2"/>
              </a:solidFill>
              <a:latin typeface="Open Sans"/>
              <a:ea typeface="Open Sans"/>
              <a:cs typeface="Open Sans"/>
              <a:sym typeface="Open Sans"/>
            </a:endParaRPr>
          </a:p>
          <a:p>
            <a:pPr indent="-304800" lvl="0" marL="4572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It is worth noting that we also introduced the concept of attention, which is to add a layer of attention to the TextRNN model.</a:t>
            </a:r>
            <a:endParaRPr sz="1200">
              <a:solidFill>
                <a:schemeClr val="dk2"/>
              </a:solidFill>
              <a:latin typeface="Open Sans"/>
              <a:ea typeface="Open Sans"/>
              <a:cs typeface="Open Sans"/>
              <a:sym typeface="Open Sans"/>
            </a:endParaRPr>
          </a:p>
          <a:p>
            <a:pPr indent="-304800" lvl="0" marL="4572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Attention is similar to human observation of other things. When people observe something, they generally do not treat it as a whole, but tend to selectively obtain important parts according to their own needs.</a:t>
            </a:r>
            <a:endParaRPr sz="1200">
              <a:solidFill>
                <a:schemeClr val="dk2"/>
              </a:solidFill>
              <a:latin typeface="Open Sans"/>
              <a:ea typeface="Open Sans"/>
              <a:cs typeface="Open Sans"/>
              <a:sym typeface="Open Sans"/>
            </a:endParaRPr>
          </a:p>
        </p:txBody>
      </p:sp>
      <p:pic>
        <p:nvPicPr>
          <p:cNvPr id="243" name="Google Shape;243;p35"/>
          <p:cNvPicPr preferRelativeResize="0"/>
          <p:nvPr/>
        </p:nvPicPr>
        <p:blipFill>
          <a:blip r:embed="rId4">
            <a:alphaModFix/>
          </a:blip>
          <a:stretch>
            <a:fillRect/>
          </a:stretch>
        </p:blipFill>
        <p:spPr>
          <a:xfrm>
            <a:off x="4648425" y="3938050"/>
            <a:ext cx="3983124" cy="6093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2355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of 4 models in characters</a:t>
            </a:r>
            <a:endParaRPr/>
          </a:p>
        </p:txBody>
      </p:sp>
      <p:sp>
        <p:nvSpPr>
          <p:cNvPr id="249" name="Google Shape;24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36"/>
          <p:cNvPicPr preferRelativeResize="0"/>
          <p:nvPr/>
        </p:nvPicPr>
        <p:blipFill>
          <a:blip r:embed="rId3">
            <a:alphaModFix/>
          </a:blip>
          <a:stretch>
            <a:fillRect/>
          </a:stretch>
        </p:blipFill>
        <p:spPr>
          <a:xfrm>
            <a:off x="235500" y="1169200"/>
            <a:ext cx="4225999" cy="3116575"/>
          </a:xfrm>
          <a:prstGeom prst="rect">
            <a:avLst/>
          </a:prstGeom>
          <a:noFill/>
          <a:ln>
            <a:noFill/>
          </a:ln>
        </p:spPr>
      </p:pic>
      <p:pic>
        <p:nvPicPr>
          <p:cNvPr id="251" name="Google Shape;251;p36"/>
          <p:cNvPicPr preferRelativeResize="0"/>
          <p:nvPr/>
        </p:nvPicPr>
        <p:blipFill>
          <a:blip r:embed="rId4">
            <a:alphaModFix/>
          </a:blip>
          <a:stretch>
            <a:fillRect/>
          </a:stretch>
        </p:blipFill>
        <p:spPr>
          <a:xfrm>
            <a:off x="4827500" y="1169200"/>
            <a:ext cx="3865024" cy="2753225"/>
          </a:xfrm>
          <a:prstGeom prst="rect">
            <a:avLst/>
          </a:prstGeom>
          <a:noFill/>
          <a:ln>
            <a:noFill/>
          </a:ln>
        </p:spPr>
      </p:pic>
      <p:sp>
        <p:nvSpPr>
          <p:cNvPr id="252" name="Google Shape;252;p36"/>
          <p:cNvSpPr txBox="1"/>
          <p:nvPr/>
        </p:nvSpPr>
        <p:spPr>
          <a:xfrm>
            <a:off x="277425" y="4302550"/>
            <a:ext cx="82038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Since 26 characters are compared to words, the amount of calculation will be much less.</a:t>
            </a:r>
            <a:endParaRPr sz="1000">
              <a:solidFill>
                <a:schemeClr val="dk2"/>
              </a:solidFill>
              <a:latin typeface="Open Sans"/>
              <a:ea typeface="Open Sans"/>
              <a:cs typeface="Open Sans"/>
              <a:sym typeface="Open Sans"/>
            </a:endParaRPr>
          </a:p>
          <a:p>
            <a:pPr indent="-292100" lvl="0" marL="457200" rtl="0" algn="l">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Considering the CPU of the device, we only selected a small part of the data for training. Characters have higher accuracy than words.</a:t>
            </a:r>
            <a:endParaRPr sz="1000">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8" name="Google Shape;258;p37"/>
          <p:cNvPicPr preferRelativeResize="0"/>
          <p:nvPr/>
        </p:nvPicPr>
        <p:blipFill>
          <a:blip r:embed="rId3">
            <a:alphaModFix/>
          </a:blip>
          <a:stretch>
            <a:fillRect/>
          </a:stretch>
        </p:blipFill>
        <p:spPr>
          <a:xfrm>
            <a:off x="381000" y="996100"/>
            <a:ext cx="5126971" cy="1165200"/>
          </a:xfrm>
          <a:prstGeom prst="rect">
            <a:avLst/>
          </a:prstGeom>
          <a:noFill/>
          <a:ln>
            <a:noFill/>
          </a:ln>
        </p:spPr>
      </p:pic>
      <p:pic>
        <p:nvPicPr>
          <p:cNvPr id="259" name="Google Shape;259;p37"/>
          <p:cNvPicPr preferRelativeResize="0"/>
          <p:nvPr/>
        </p:nvPicPr>
        <p:blipFill>
          <a:blip r:embed="rId4">
            <a:alphaModFix/>
          </a:blip>
          <a:stretch>
            <a:fillRect/>
          </a:stretch>
        </p:blipFill>
        <p:spPr>
          <a:xfrm>
            <a:off x="442513" y="2281475"/>
            <a:ext cx="5003949" cy="2555300"/>
          </a:xfrm>
          <a:prstGeom prst="rect">
            <a:avLst/>
          </a:prstGeom>
          <a:noFill/>
          <a:ln>
            <a:noFill/>
          </a:ln>
        </p:spPr>
      </p:pic>
      <p:sp>
        <p:nvSpPr>
          <p:cNvPr id="260" name="Google Shape;260;p37"/>
          <p:cNvSpPr txBox="1"/>
          <p:nvPr/>
        </p:nvSpPr>
        <p:spPr>
          <a:xfrm>
            <a:off x="5680150" y="1176150"/>
            <a:ext cx="3009000" cy="2791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100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This can be seen from the perplexit</a:t>
            </a:r>
            <a:r>
              <a:rPr lang="en">
                <a:solidFill>
                  <a:schemeClr val="dk2"/>
                </a:solidFill>
                <a:latin typeface="Open Sans"/>
                <a:ea typeface="Open Sans"/>
                <a:cs typeface="Open Sans"/>
                <a:sym typeface="Open Sans"/>
              </a:rPr>
              <a:t>y</a:t>
            </a:r>
            <a:r>
              <a:rPr lang="en">
                <a:solidFill>
                  <a:schemeClr val="dk2"/>
                </a:solidFill>
                <a:latin typeface="Open Sans"/>
                <a:ea typeface="Open Sans"/>
                <a:cs typeface="Open Sans"/>
                <a:sym typeface="Open Sans"/>
              </a:rPr>
              <a:t>. The lower the perplexity index, the more smooth and continuous the sentenc</a:t>
            </a:r>
            <a:r>
              <a:rPr lang="en">
                <a:solidFill>
                  <a:schemeClr val="dk2"/>
                </a:solidFill>
                <a:latin typeface="Open Sans"/>
                <a:ea typeface="Open Sans"/>
                <a:cs typeface="Open Sans"/>
                <a:sym typeface="Open Sans"/>
              </a:rPr>
              <a:t>e</a:t>
            </a:r>
            <a:r>
              <a:rPr lang="en">
                <a:solidFill>
                  <a:schemeClr val="dk2"/>
                </a:solidFill>
                <a:latin typeface="Open Sans"/>
                <a:ea typeface="Open Sans"/>
                <a:cs typeface="Open Sans"/>
                <a:sym typeface="Open Sans"/>
              </a:rPr>
              <a:t>. </a:t>
            </a:r>
            <a:endParaRPr>
              <a:solidFill>
                <a:schemeClr val="dk2"/>
              </a:solidFill>
              <a:latin typeface="Open Sans"/>
              <a:ea typeface="Open Sans"/>
              <a:cs typeface="Open Sans"/>
              <a:sym typeface="Open Sans"/>
            </a:endParaRPr>
          </a:p>
          <a:p>
            <a:pPr indent="-317500" lvl="0" marL="457200" rtl="0" algn="l">
              <a:lnSpc>
                <a:spcPct val="150000"/>
              </a:lnSpc>
              <a:spcBef>
                <a:spcPts val="100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The words part is very poor due to the small amount of training data.</a:t>
            </a:r>
            <a:endParaRPr>
              <a:solidFill>
                <a:schemeClr val="dk2"/>
              </a:solidFill>
              <a:latin typeface="Open Sans"/>
              <a:ea typeface="Open Sans"/>
              <a:cs typeface="Open Sans"/>
              <a:sym typeface="Open Sans"/>
            </a:endParaRPr>
          </a:p>
        </p:txBody>
      </p:sp>
      <p:sp>
        <p:nvSpPr>
          <p:cNvPr id="261" name="Google Shape;261;p37"/>
          <p:cNvSpPr txBox="1"/>
          <p:nvPr/>
        </p:nvSpPr>
        <p:spPr>
          <a:xfrm>
            <a:off x="381000" y="257200"/>
            <a:ext cx="755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Results of 4 models in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NNLM &amp; ngram &amp; TextRNN with Attention </a:t>
            </a:r>
            <a:r>
              <a:rPr lang="en"/>
              <a:t>- Summary</a:t>
            </a:r>
            <a:endParaRPr/>
          </a:p>
        </p:txBody>
      </p:sp>
      <p:sp>
        <p:nvSpPr>
          <p:cNvPr id="267" name="Google Shape;26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8"/>
          <p:cNvSpPr txBox="1"/>
          <p:nvPr/>
        </p:nvSpPr>
        <p:spPr>
          <a:xfrm>
            <a:off x="435050" y="1232650"/>
            <a:ext cx="7755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NNLM &amp; ngram</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Advantage:</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It contains all the information that the first N-1 words can provide, which have strong constraints on the current word.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Disadvantage:</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It requires a considerable amount of training text to determine the parameters of the model.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When N is large, the parameter space of the model is too large.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TextRNN with Attention</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Advantage:</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Visually give the contribution of each word to the result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Disadvantage:</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cannot be directly observed, especially when analyzing badcase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Auto-correction</a:t>
            </a:r>
            <a:endParaRPr/>
          </a:p>
        </p:txBody>
      </p:sp>
      <p:sp>
        <p:nvSpPr>
          <p:cNvPr id="274" name="Google Shape;274;p39"/>
          <p:cNvSpPr txBox="1"/>
          <p:nvPr>
            <p:ph idx="1" type="body"/>
          </p:nvPr>
        </p:nvSpPr>
        <p:spPr>
          <a:xfrm>
            <a:off x="285975" y="1152425"/>
            <a:ext cx="8520600" cy="33027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Package: Autocorrect, TextBlob, Pycorrector</a:t>
            </a:r>
            <a:endParaRPr sz="1600"/>
          </a:p>
          <a:p>
            <a:pPr indent="0" lvl="0" marL="0" rtl="0" algn="l">
              <a:lnSpc>
                <a:spcPct val="150000"/>
              </a:lnSpc>
              <a:spcBef>
                <a:spcPts val="1200"/>
              </a:spcBef>
              <a:spcAft>
                <a:spcPts val="0"/>
              </a:spcAft>
              <a:buNone/>
            </a:pPr>
            <a:r>
              <a:t/>
            </a:r>
            <a:endParaRPr sz="1600"/>
          </a:p>
          <a:p>
            <a:pPr indent="0" lvl="0" marL="0" rtl="0" algn="l">
              <a:lnSpc>
                <a:spcPct val="150000"/>
              </a:lnSpc>
              <a:spcBef>
                <a:spcPts val="1200"/>
              </a:spcBef>
              <a:spcAft>
                <a:spcPts val="0"/>
              </a:spcAft>
              <a:buNone/>
            </a:pPr>
            <a:r>
              <a:t/>
            </a:r>
            <a:endParaRPr sz="1600"/>
          </a:p>
          <a:p>
            <a:pPr indent="-330200" lvl="0" marL="457200" rtl="0" algn="l">
              <a:lnSpc>
                <a:spcPct val="150000"/>
              </a:lnSpc>
              <a:spcBef>
                <a:spcPts val="1200"/>
              </a:spcBef>
              <a:spcAft>
                <a:spcPts val="0"/>
              </a:spcAft>
              <a:buSzPts val="1600"/>
              <a:buChar char="●"/>
            </a:pPr>
            <a:r>
              <a:rPr lang="en" sz="1600"/>
              <a:t>Build a spell checker with an LSTM model</a:t>
            </a:r>
            <a:endParaRPr sz="1600"/>
          </a:p>
          <a:p>
            <a:pPr indent="-323850" lvl="1" marL="914400" rtl="0" algn="l">
              <a:lnSpc>
                <a:spcPct val="150000"/>
              </a:lnSpc>
              <a:spcBef>
                <a:spcPts val="0"/>
              </a:spcBef>
              <a:spcAft>
                <a:spcPts val="0"/>
              </a:spcAft>
              <a:buSzPts val="1500"/>
              <a:buChar char="○"/>
            </a:pPr>
            <a:r>
              <a:rPr lang="en" sz="1300"/>
              <a:t>generate wrong words - randomly delete/add/replace</a:t>
            </a:r>
            <a:endParaRPr sz="1600"/>
          </a:p>
        </p:txBody>
      </p:sp>
      <p:pic>
        <p:nvPicPr>
          <p:cNvPr id="275" name="Google Shape;275;p39"/>
          <p:cNvPicPr preferRelativeResize="0"/>
          <p:nvPr/>
        </p:nvPicPr>
        <p:blipFill>
          <a:blip r:embed="rId3">
            <a:alphaModFix/>
          </a:blip>
          <a:stretch>
            <a:fillRect/>
          </a:stretch>
        </p:blipFill>
        <p:spPr>
          <a:xfrm>
            <a:off x="1489350" y="3470900"/>
            <a:ext cx="3259724" cy="1491600"/>
          </a:xfrm>
          <a:prstGeom prst="rect">
            <a:avLst/>
          </a:prstGeom>
          <a:noFill/>
          <a:ln>
            <a:noFill/>
          </a:ln>
        </p:spPr>
      </p:pic>
      <p:pic>
        <p:nvPicPr>
          <p:cNvPr id="276" name="Google Shape;276;p39"/>
          <p:cNvPicPr preferRelativeResize="0"/>
          <p:nvPr/>
        </p:nvPicPr>
        <p:blipFill>
          <a:blip r:embed="rId4">
            <a:alphaModFix/>
          </a:blip>
          <a:stretch>
            <a:fillRect/>
          </a:stretch>
        </p:blipFill>
        <p:spPr>
          <a:xfrm>
            <a:off x="5809000" y="3018075"/>
            <a:ext cx="2546850" cy="1807425"/>
          </a:xfrm>
          <a:prstGeom prst="rect">
            <a:avLst/>
          </a:prstGeom>
          <a:noFill/>
          <a:ln>
            <a:noFill/>
          </a:ln>
        </p:spPr>
      </p:pic>
      <p:sp>
        <p:nvSpPr>
          <p:cNvPr id="277" name="Google Shape;27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9"/>
          <p:cNvPicPr preferRelativeResize="0"/>
          <p:nvPr/>
        </p:nvPicPr>
        <p:blipFill>
          <a:blip r:embed="rId5">
            <a:alphaModFix/>
          </a:blip>
          <a:stretch>
            <a:fillRect/>
          </a:stretch>
        </p:blipFill>
        <p:spPr>
          <a:xfrm>
            <a:off x="789375" y="2015150"/>
            <a:ext cx="2688924" cy="773057"/>
          </a:xfrm>
          <a:prstGeom prst="rect">
            <a:avLst/>
          </a:prstGeom>
          <a:noFill/>
          <a:ln cap="flat" cmpd="sng" w="9525">
            <a:solidFill>
              <a:schemeClr val="accent5"/>
            </a:solidFill>
            <a:prstDash val="solid"/>
            <a:round/>
            <a:headEnd len="sm" w="sm" type="none"/>
            <a:tailEnd len="sm" w="sm" type="none"/>
          </a:ln>
        </p:spPr>
      </p:pic>
      <p:pic>
        <p:nvPicPr>
          <p:cNvPr id="279" name="Google Shape;279;p39"/>
          <p:cNvPicPr preferRelativeResize="0"/>
          <p:nvPr/>
        </p:nvPicPr>
        <p:blipFill>
          <a:blip r:embed="rId6">
            <a:alphaModFix/>
          </a:blip>
          <a:stretch>
            <a:fillRect/>
          </a:stretch>
        </p:blipFill>
        <p:spPr>
          <a:xfrm>
            <a:off x="789375" y="1550525"/>
            <a:ext cx="2688924" cy="464625"/>
          </a:xfrm>
          <a:prstGeom prst="rect">
            <a:avLst/>
          </a:prstGeom>
          <a:noFill/>
          <a:ln cap="flat" cmpd="sng" w="9525">
            <a:solidFill>
              <a:schemeClr val="accent5"/>
            </a:solidFill>
            <a:prstDash val="solid"/>
            <a:round/>
            <a:headEnd len="sm" w="sm" type="none"/>
            <a:tailEnd len="sm" w="sm" type="none"/>
          </a:ln>
        </p:spPr>
      </p:pic>
      <p:pic>
        <p:nvPicPr>
          <p:cNvPr id="280" name="Google Shape;280;p39"/>
          <p:cNvPicPr preferRelativeResize="0"/>
          <p:nvPr/>
        </p:nvPicPr>
        <p:blipFill>
          <a:blip r:embed="rId7">
            <a:alphaModFix/>
          </a:blip>
          <a:stretch>
            <a:fillRect/>
          </a:stretch>
        </p:blipFill>
        <p:spPr>
          <a:xfrm>
            <a:off x="3508047" y="1550525"/>
            <a:ext cx="5324250" cy="1235872"/>
          </a:xfrm>
          <a:prstGeom prst="rect">
            <a:avLst/>
          </a:prstGeom>
          <a:noFill/>
          <a:ln cap="flat" cmpd="sng" w="9525">
            <a:solidFill>
              <a:schemeClr val="accent5"/>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Auto-correction LSTM Result</a:t>
            </a:r>
            <a:endParaRPr/>
          </a:p>
          <a:p>
            <a:pPr indent="0" lvl="0" marL="0" rtl="0" algn="l">
              <a:spcBef>
                <a:spcPts val="0"/>
              </a:spcBef>
              <a:spcAft>
                <a:spcPts val="0"/>
              </a:spcAft>
              <a:buNone/>
            </a:pPr>
            <a:r>
              <a:rPr lang="en"/>
              <a:t> </a:t>
            </a:r>
            <a:endParaRPr/>
          </a:p>
        </p:txBody>
      </p:sp>
      <p:sp>
        <p:nvSpPr>
          <p:cNvPr id="286" name="Google Shape;28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40"/>
          <p:cNvPicPr preferRelativeResize="0"/>
          <p:nvPr/>
        </p:nvPicPr>
        <p:blipFill>
          <a:blip r:embed="rId3">
            <a:alphaModFix/>
          </a:blip>
          <a:stretch>
            <a:fillRect/>
          </a:stretch>
        </p:blipFill>
        <p:spPr>
          <a:xfrm>
            <a:off x="2139750" y="1469476"/>
            <a:ext cx="4735100" cy="2204550"/>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Auto-correction Bayesian</a:t>
            </a:r>
            <a:endParaRPr/>
          </a:p>
        </p:txBody>
      </p:sp>
      <p:sp>
        <p:nvSpPr>
          <p:cNvPr id="293" name="Google Shape;293;p41"/>
          <p:cNvSpPr txBox="1"/>
          <p:nvPr>
            <p:ph idx="1" type="body"/>
          </p:nvPr>
        </p:nvSpPr>
        <p:spPr>
          <a:xfrm>
            <a:off x="311700" y="1180275"/>
            <a:ext cx="85206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Bayesian with BOW</a:t>
            </a:r>
            <a:endParaRPr sz="1600"/>
          </a:p>
          <a:p>
            <a:pPr indent="-304800" lvl="1" marL="914400" rtl="0" algn="l">
              <a:spcBef>
                <a:spcPts val="0"/>
              </a:spcBef>
              <a:spcAft>
                <a:spcPts val="0"/>
              </a:spcAft>
              <a:buSzPts val="1200"/>
              <a:buChar char="○"/>
            </a:pPr>
            <a:r>
              <a:rPr lang="en" sz="1200"/>
              <a:t>simplified version - avoid orders but keep frequencies</a:t>
            </a:r>
            <a:endParaRPr sz="1200"/>
          </a:p>
          <a:p>
            <a:pPr indent="-304800" lvl="1" marL="914400" rtl="0" algn="l">
              <a:spcBef>
                <a:spcPts val="0"/>
              </a:spcBef>
              <a:spcAft>
                <a:spcPts val="0"/>
              </a:spcAft>
              <a:buSzPts val="1200"/>
              <a:buChar char="○"/>
            </a:pPr>
            <a:r>
              <a:rPr b="1" lang="en" sz="1200"/>
              <a:t>Theorem </a:t>
            </a:r>
            <a:r>
              <a:rPr lang="en" sz="1200"/>
              <a:t>from Dr. George Zipf: </a:t>
            </a:r>
            <a:r>
              <a:rPr i="1" lang="en" sz="1200"/>
              <a:t>in the case of large amounts of data, the probability of word occurrence is approximately the inverse of the word frequency ranking</a:t>
            </a:r>
            <a:endParaRPr i="1" sz="1200"/>
          </a:p>
          <a:p>
            <a:pPr indent="-330200" lvl="0" marL="457200" rtl="0" algn="l">
              <a:spcBef>
                <a:spcPts val="0"/>
              </a:spcBef>
              <a:spcAft>
                <a:spcPts val="0"/>
              </a:spcAft>
              <a:buSzPts val="1600"/>
              <a:buChar char="●"/>
            </a:pPr>
            <a:r>
              <a:rPr lang="en" sz="1600"/>
              <a:t>Edit Distance (Levenshtein distance)</a:t>
            </a:r>
            <a:endParaRPr sz="1600"/>
          </a:p>
          <a:p>
            <a:pPr indent="-304800" lvl="1" marL="914400" rtl="0" algn="l">
              <a:spcBef>
                <a:spcPts val="0"/>
              </a:spcBef>
              <a:spcAft>
                <a:spcPts val="0"/>
              </a:spcAft>
              <a:buSzPts val="1200"/>
              <a:buChar char="○"/>
            </a:pPr>
            <a:r>
              <a:rPr lang="en" sz="1200"/>
              <a:t>defined as the use of several insertions, deletion, swap, replace operation changes from one word to another</a:t>
            </a:r>
            <a:endParaRPr sz="1600"/>
          </a:p>
        </p:txBody>
      </p:sp>
      <p:pic>
        <p:nvPicPr>
          <p:cNvPr id="294" name="Google Shape;294;p41"/>
          <p:cNvPicPr preferRelativeResize="0"/>
          <p:nvPr/>
        </p:nvPicPr>
        <p:blipFill>
          <a:blip r:embed="rId3">
            <a:alphaModFix/>
          </a:blip>
          <a:stretch>
            <a:fillRect/>
          </a:stretch>
        </p:blipFill>
        <p:spPr>
          <a:xfrm>
            <a:off x="311700" y="2913175"/>
            <a:ext cx="2656450" cy="1898500"/>
          </a:xfrm>
          <a:prstGeom prst="rect">
            <a:avLst/>
          </a:prstGeom>
          <a:noFill/>
          <a:ln>
            <a:noFill/>
          </a:ln>
        </p:spPr>
      </p:pic>
      <p:sp>
        <p:nvSpPr>
          <p:cNvPr id="295" name="Google Shape;29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6" name="Google Shape;296;p41"/>
          <p:cNvPicPr preferRelativeResize="0"/>
          <p:nvPr/>
        </p:nvPicPr>
        <p:blipFill>
          <a:blip r:embed="rId4">
            <a:alphaModFix/>
          </a:blip>
          <a:stretch>
            <a:fillRect/>
          </a:stretch>
        </p:blipFill>
        <p:spPr>
          <a:xfrm>
            <a:off x="3179975" y="3101201"/>
            <a:ext cx="5652324" cy="1159450"/>
          </a:xfrm>
          <a:prstGeom prst="rect">
            <a:avLst/>
          </a:prstGeom>
          <a:noFill/>
          <a:ln cap="flat" cmpd="sng" w="9525">
            <a:solidFill>
              <a:schemeClr val="accent5"/>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Usage by Software</a:t>
            </a:r>
            <a:endParaRPr/>
          </a:p>
        </p:txBody>
      </p:sp>
      <p:sp>
        <p:nvSpPr>
          <p:cNvPr id="81" name="Google Shape;81;p15"/>
          <p:cNvSpPr txBox="1"/>
          <p:nvPr>
            <p:ph idx="1" type="body"/>
          </p:nvPr>
        </p:nvSpPr>
        <p:spPr>
          <a:xfrm>
            <a:off x="311700" y="1266325"/>
            <a:ext cx="29280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In web browsers</a:t>
            </a:r>
            <a:endParaRPr/>
          </a:p>
          <a:p>
            <a:pPr indent="-342900" lvl="0" marL="457200" rtl="0" algn="l">
              <a:lnSpc>
                <a:spcPct val="150000"/>
              </a:lnSpc>
              <a:spcBef>
                <a:spcPts val="0"/>
              </a:spcBef>
              <a:spcAft>
                <a:spcPts val="0"/>
              </a:spcAft>
              <a:buSzPts val="1800"/>
              <a:buChar char="●"/>
            </a:pPr>
            <a:r>
              <a:rPr lang="en"/>
              <a:t>In E-mail programs</a:t>
            </a:r>
            <a:endParaRPr/>
          </a:p>
          <a:p>
            <a:pPr indent="-342900" lvl="0" marL="457200" rtl="0" algn="l">
              <a:lnSpc>
                <a:spcPct val="150000"/>
              </a:lnSpc>
              <a:spcBef>
                <a:spcPts val="0"/>
              </a:spcBef>
              <a:spcAft>
                <a:spcPts val="0"/>
              </a:spcAft>
              <a:buSzPts val="1800"/>
              <a:buChar char="●"/>
            </a:pPr>
            <a:r>
              <a:rPr lang="en"/>
              <a:t>In search engines </a:t>
            </a:r>
            <a:endParaRPr/>
          </a:p>
          <a:p>
            <a:pPr indent="-342900" lvl="0" marL="457200" rtl="0" algn="l">
              <a:lnSpc>
                <a:spcPct val="150000"/>
              </a:lnSpc>
              <a:spcBef>
                <a:spcPts val="0"/>
              </a:spcBef>
              <a:spcAft>
                <a:spcPts val="0"/>
              </a:spcAft>
              <a:buSzPts val="1800"/>
              <a:buChar char="●"/>
            </a:pPr>
            <a:r>
              <a:rPr lang="en"/>
              <a:t>In code editors   </a:t>
            </a:r>
            <a:endParaRPr/>
          </a:p>
        </p:txBody>
      </p:sp>
      <p:pic>
        <p:nvPicPr>
          <p:cNvPr id="82" name="Google Shape;82;p15"/>
          <p:cNvPicPr preferRelativeResize="0"/>
          <p:nvPr/>
        </p:nvPicPr>
        <p:blipFill rotWithShape="1">
          <a:blip r:embed="rId3">
            <a:alphaModFix/>
          </a:blip>
          <a:srcRect b="16998" l="0" r="0" t="0"/>
          <a:stretch/>
        </p:blipFill>
        <p:spPr>
          <a:xfrm>
            <a:off x="6228850" y="286275"/>
            <a:ext cx="2487600" cy="2513244"/>
          </a:xfrm>
          <a:prstGeom prst="rect">
            <a:avLst/>
          </a:prstGeom>
          <a:noFill/>
          <a:ln cap="flat" cmpd="sng" w="9525">
            <a:solidFill>
              <a:schemeClr val="accent3"/>
            </a:solidFill>
            <a:prstDash val="solid"/>
            <a:round/>
            <a:headEnd len="sm" w="sm" type="none"/>
            <a:tailEnd len="sm" w="sm" type="none"/>
          </a:ln>
        </p:spPr>
      </p:pic>
      <p:pic>
        <p:nvPicPr>
          <p:cNvPr id="83" name="Google Shape;83;p15"/>
          <p:cNvPicPr preferRelativeResize="0"/>
          <p:nvPr/>
        </p:nvPicPr>
        <p:blipFill>
          <a:blip r:embed="rId4">
            <a:alphaModFix/>
          </a:blip>
          <a:stretch>
            <a:fillRect/>
          </a:stretch>
        </p:blipFill>
        <p:spPr>
          <a:xfrm>
            <a:off x="6228858" y="2966575"/>
            <a:ext cx="2487600" cy="1658400"/>
          </a:xfrm>
          <a:prstGeom prst="rect">
            <a:avLst/>
          </a:prstGeom>
          <a:noFill/>
          <a:ln cap="flat" cmpd="sng" w="9525">
            <a:solidFill>
              <a:schemeClr val="accent3"/>
            </a:solidFill>
            <a:prstDash val="solid"/>
            <a:round/>
            <a:headEnd len="sm" w="sm" type="none"/>
            <a:tailEnd len="sm" w="sm" type="none"/>
          </a:ln>
        </p:spPr>
      </p:pic>
      <p:pic>
        <p:nvPicPr>
          <p:cNvPr id="84" name="Google Shape;84;p15"/>
          <p:cNvPicPr preferRelativeResize="0"/>
          <p:nvPr/>
        </p:nvPicPr>
        <p:blipFill rotWithShape="1">
          <a:blip r:embed="rId5">
            <a:alphaModFix/>
          </a:blip>
          <a:srcRect b="0" l="0" r="9543" t="0"/>
          <a:stretch/>
        </p:blipFill>
        <p:spPr>
          <a:xfrm>
            <a:off x="3374988" y="1430800"/>
            <a:ext cx="2718575" cy="2514724"/>
          </a:xfrm>
          <a:prstGeom prst="rect">
            <a:avLst/>
          </a:prstGeom>
          <a:noFill/>
          <a:ln cap="flat" cmpd="sng" w="9525">
            <a:solidFill>
              <a:schemeClr val="accent3"/>
            </a:solidFill>
            <a:prstDash val="solid"/>
            <a:round/>
            <a:headEnd len="sm" w="sm" type="none"/>
            <a:tailEnd len="sm" w="sm" type="none"/>
          </a:ln>
        </p:spPr>
      </p:pic>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Auto-correction </a:t>
            </a:r>
            <a:r>
              <a:rPr lang="en"/>
              <a:t>Bayesian </a:t>
            </a:r>
            <a:r>
              <a:rPr lang="en"/>
              <a:t>Result</a:t>
            </a:r>
            <a:endParaRPr/>
          </a:p>
          <a:p>
            <a:pPr indent="0" lvl="0" marL="0" rtl="0" algn="l">
              <a:spcBef>
                <a:spcPts val="0"/>
              </a:spcBef>
              <a:spcAft>
                <a:spcPts val="0"/>
              </a:spcAft>
              <a:buNone/>
            </a:pPr>
            <a:r>
              <a:rPr lang="en"/>
              <a:t> </a:t>
            </a:r>
            <a:endParaRPr/>
          </a:p>
        </p:txBody>
      </p:sp>
      <p:pic>
        <p:nvPicPr>
          <p:cNvPr id="302" name="Google Shape;302;p42"/>
          <p:cNvPicPr preferRelativeResize="0"/>
          <p:nvPr/>
        </p:nvPicPr>
        <p:blipFill>
          <a:blip r:embed="rId3">
            <a:alphaModFix/>
          </a:blip>
          <a:stretch>
            <a:fillRect/>
          </a:stretch>
        </p:blipFill>
        <p:spPr>
          <a:xfrm>
            <a:off x="2416038" y="1318963"/>
            <a:ext cx="4311926" cy="2505575"/>
          </a:xfrm>
          <a:prstGeom prst="rect">
            <a:avLst/>
          </a:prstGeom>
          <a:noFill/>
          <a:ln cap="flat" cmpd="sng" w="9525">
            <a:solidFill>
              <a:schemeClr val="accent3"/>
            </a:solidFill>
            <a:prstDash val="solid"/>
            <a:round/>
            <a:headEnd len="sm" w="sm" type="none"/>
            <a:tailEnd len="sm" w="sm" type="none"/>
          </a:ln>
        </p:spPr>
      </p:pic>
      <p:sp>
        <p:nvSpPr>
          <p:cNvPr id="303" name="Google Shape;30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309" name="Google Shape;30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10" name="Google Shape;310;p43"/>
          <p:cNvGraphicFramePr/>
          <p:nvPr/>
        </p:nvGraphicFramePr>
        <p:xfrm>
          <a:off x="952500" y="1152430"/>
          <a:ext cx="3000000" cy="3000000"/>
        </p:xfrm>
        <a:graphic>
          <a:graphicData uri="http://schemas.openxmlformats.org/drawingml/2006/table">
            <a:tbl>
              <a:tblPr>
                <a:noFill/>
                <a:tableStyleId>{EE111A0F-FED3-4BB2-AB4E-08F53895FF32}</a:tableStyleId>
              </a:tblPr>
              <a:tblGrid>
                <a:gridCol w="1472775"/>
                <a:gridCol w="1439625"/>
                <a:gridCol w="4326600"/>
              </a:tblGrid>
              <a:tr h="531850">
                <a:tc rowSpan="5">
                  <a:txBody>
                    <a:bodyPr/>
                    <a:lstStyle/>
                    <a:p>
                      <a:pPr indent="0" lvl="0" marL="0" rtl="0" algn="l">
                        <a:spcBef>
                          <a:spcPts val="0"/>
                        </a:spcBef>
                        <a:spcAft>
                          <a:spcPts val="0"/>
                        </a:spcAft>
                        <a:buNone/>
                      </a:pPr>
                      <a:r>
                        <a:rPr b="1" lang="en" sz="1200">
                          <a:solidFill>
                            <a:schemeClr val="dk2"/>
                          </a:solidFill>
                          <a:latin typeface="Open Sans"/>
                          <a:ea typeface="Open Sans"/>
                          <a:cs typeface="Open Sans"/>
                          <a:sym typeface="Open Sans"/>
                        </a:rPr>
                        <a:t>Auto-complete</a:t>
                      </a:r>
                      <a:endParaRPr b="1" sz="1200">
                        <a:solidFill>
                          <a:schemeClr val="dk2"/>
                        </a:solidFill>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Doc2vec &amp; Trie</a:t>
                      </a:r>
                      <a:endParaRPr sz="1000">
                        <a:solidFill>
                          <a:schemeClr val="dk2"/>
                        </a:solidFill>
                        <a:latin typeface="Open Sans"/>
                        <a:ea typeface="Open Sans"/>
                        <a:cs typeface="Open Sans"/>
                        <a:sym typeface="Open Sans"/>
                      </a:endParaRPr>
                    </a:p>
                  </a:txBody>
                  <a:tcPr marT="91425" marB="91425" marR="91425" marL="91425"/>
                </a:tc>
                <a:tc>
                  <a:txBody>
                    <a:bodyPr/>
                    <a:lstStyle/>
                    <a:p>
                      <a:pPr indent="-279400" lvl="0" marL="457200" rtl="0" algn="l">
                        <a:spcBef>
                          <a:spcPts val="0"/>
                        </a:spcBef>
                        <a:spcAft>
                          <a:spcPts val="0"/>
                        </a:spcAft>
                        <a:buClr>
                          <a:schemeClr val="dk2"/>
                        </a:buClr>
                        <a:buSzPts val="800"/>
                        <a:buFont typeface="Open Sans"/>
                        <a:buChar char="●"/>
                      </a:pPr>
                      <a:r>
                        <a:rPr lang="en" sz="800">
                          <a:solidFill>
                            <a:schemeClr val="dk2"/>
                          </a:solidFill>
                          <a:latin typeface="Open Sans"/>
                          <a:ea typeface="Open Sans"/>
                          <a:cs typeface="Open Sans"/>
                          <a:sym typeface="Open Sans"/>
                        </a:rPr>
                        <a:t>Easy to implement</a:t>
                      </a:r>
                      <a:endParaRPr sz="800">
                        <a:solidFill>
                          <a:schemeClr val="dk2"/>
                        </a:solidFill>
                        <a:latin typeface="Open Sans"/>
                        <a:ea typeface="Open Sans"/>
                        <a:cs typeface="Open Sans"/>
                        <a:sym typeface="Open Sans"/>
                      </a:endParaRPr>
                    </a:p>
                    <a:p>
                      <a:pPr indent="-279400" lvl="0" marL="457200" rtl="0" algn="l">
                        <a:spcBef>
                          <a:spcPts val="0"/>
                        </a:spcBef>
                        <a:spcAft>
                          <a:spcPts val="0"/>
                        </a:spcAft>
                        <a:buClr>
                          <a:srgbClr val="A31515"/>
                        </a:buClr>
                        <a:buSzPts val="800"/>
                        <a:buFont typeface="Open Sans"/>
                        <a:buChar char="●"/>
                      </a:pPr>
                      <a:r>
                        <a:rPr lang="en" sz="800">
                          <a:solidFill>
                            <a:srgbClr val="A31515"/>
                          </a:solidFill>
                          <a:latin typeface="Open Sans"/>
                          <a:ea typeface="Open Sans"/>
                          <a:cs typeface="Open Sans"/>
                          <a:sym typeface="Open Sans"/>
                        </a:rPr>
                        <a:t>Simply list without ranking</a:t>
                      </a:r>
                      <a:endParaRPr sz="800">
                        <a:solidFill>
                          <a:srgbClr val="A31515"/>
                        </a:solidFill>
                        <a:latin typeface="Open Sans"/>
                        <a:ea typeface="Open Sans"/>
                        <a:cs typeface="Open Sans"/>
                        <a:sym typeface="Open Sans"/>
                      </a:endParaRPr>
                    </a:p>
                    <a:p>
                      <a:pPr indent="-279400" lvl="0" marL="457200" rtl="0" algn="l">
                        <a:spcBef>
                          <a:spcPts val="0"/>
                        </a:spcBef>
                        <a:spcAft>
                          <a:spcPts val="0"/>
                        </a:spcAft>
                        <a:buClr>
                          <a:srgbClr val="A31515"/>
                        </a:buClr>
                        <a:buSzPts val="800"/>
                        <a:buFont typeface="Open Sans"/>
                        <a:buChar char="●"/>
                      </a:pPr>
                      <a:r>
                        <a:rPr lang="en" sz="800">
                          <a:solidFill>
                            <a:srgbClr val="A31515"/>
                          </a:solidFill>
                          <a:latin typeface="Open Sans"/>
                          <a:ea typeface="Open Sans"/>
                          <a:cs typeface="Open Sans"/>
                          <a:sym typeface="Open Sans"/>
                        </a:rPr>
                        <a:t>Huge size of model</a:t>
                      </a:r>
                      <a:endParaRPr sz="800">
                        <a:solidFill>
                          <a:srgbClr val="A31515"/>
                        </a:solidFill>
                        <a:latin typeface="Open Sans"/>
                        <a:ea typeface="Open Sans"/>
                        <a:cs typeface="Open Sans"/>
                        <a:sym typeface="Open Sans"/>
                      </a:endParaRPr>
                    </a:p>
                  </a:txBody>
                  <a:tcPr marT="91425" marB="91425" marR="91425" marL="91425"/>
                </a:tc>
              </a:tr>
              <a:tr h="531850">
                <a:tc vMerge="1"/>
                <a:tc>
                  <a:txBody>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Embedding match</a:t>
                      </a:r>
                      <a:endParaRPr sz="1000">
                        <a:solidFill>
                          <a:schemeClr val="dk2"/>
                        </a:solidFill>
                        <a:latin typeface="Open Sans"/>
                        <a:ea typeface="Open Sans"/>
                        <a:cs typeface="Open Sans"/>
                        <a:sym typeface="Open Sans"/>
                      </a:endParaRPr>
                    </a:p>
                  </a:txBody>
                  <a:tcPr marT="91425" marB="91425" marR="91425" marL="91425"/>
                </a:tc>
                <a:tc>
                  <a:txBody>
                    <a:bodyPr/>
                    <a:lstStyle/>
                    <a:p>
                      <a:pPr indent="-279400" lvl="0" marL="457200" rtl="0" algn="l">
                        <a:spcBef>
                          <a:spcPts val="0"/>
                        </a:spcBef>
                        <a:spcAft>
                          <a:spcPts val="0"/>
                        </a:spcAft>
                        <a:buClr>
                          <a:schemeClr val="dk2"/>
                        </a:buClr>
                        <a:buSzPts val="800"/>
                        <a:buFont typeface="Open Sans"/>
                        <a:buChar char="●"/>
                      </a:pPr>
                      <a:r>
                        <a:rPr lang="en" sz="800">
                          <a:solidFill>
                            <a:schemeClr val="dk2"/>
                          </a:solidFill>
                          <a:latin typeface="Open Sans"/>
                          <a:ea typeface="Open Sans"/>
                          <a:cs typeface="Open Sans"/>
                          <a:sym typeface="Open Sans"/>
                        </a:rPr>
                        <a:t>Good results with any length</a:t>
                      </a:r>
                      <a:endParaRPr sz="800">
                        <a:solidFill>
                          <a:schemeClr val="dk2"/>
                        </a:solidFill>
                        <a:latin typeface="Open Sans"/>
                        <a:ea typeface="Open Sans"/>
                        <a:cs typeface="Open Sans"/>
                        <a:sym typeface="Open Sans"/>
                      </a:endParaRPr>
                    </a:p>
                    <a:p>
                      <a:pPr indent="-279400" lvl="0" marL="457200" rtl="0" algn="l">
                        <a:spcBef>
                          <a:spcPts val="0"/>
                        </a:spcBef>
                        <a:spcAft>
                          <a:spcPts val="0"/>
                        </a:spcAft>
                        <a:buClr>
                          <a:srgbClr val="A31515"/>
                        </a:buClr>
                        <a:buSzPts val="800"/>
                        <a:buFont typeface="Open Sans"/>
                        <a:buChar char="●"/>
                      </a:pPr>
                      <a:r>
                        <a:rPr lang="en" sz="800">
                          <a:solidFill>
                            <a:srgbClr val="A31515"/>
                          </a:solidFill>
                          <a:latin typeface="Open Sans"/>
                          <a:ea typeface="Open Sans"/>
                          <a:cs typeface="Open Sans"/>
                          <a:sym typeface="Open Sans"/>
                        </a:rPr>
                        <a:t>Slow operation</a:t>
                      </a:r>
                      <a:endParaRPr sz="800">
                        <a:solidFill>
                          <a:srgbClr val="A31515"/>
                        </a:solidFill>
                        <a:latin typeface="Open Sans"/>
                        <a:ea typeface="Open Sans"/>
                        <a:cs typeface="Open Sans"/>
                        <a:sym typeface="Open Sans"/>
                      </a:endParaRPr>
                    </a:p>
                    <a:p>
                      <a:pPr indent="-279400" lvl="0" marL="457200" rtl="0" algn="l">
                        <a:spcBef>
                          <a:spcPts val="0"/>
                        </a:spcBef>
                        <a:spcAft>
                          <a:spcPts val="0"/>
                        </a:spcAft>
                        <a:buClr>
                          <a:srgbClr val="A31515"/>
                        </a:buClr>
                        <a:buSzPts val="800"/>
                        <a:buFont typeface="Open Sans"/>
                        <a:buChar char="●"/>
                      </a:pPr>
                      <a:r>
                        <a:rPr lang="en" sz="800">
                          <a:solidFill>
                            <a:srgbClr val="A31515"/>
                          </a:solidFill>
                          <a:latin typeface="Open Sans"/>
                          <a:ea typeface="Open Sans"/>
                          <a:cs typeface="Open Sans"/>
                          <a:sym typeface="Open Sans"/>
                        </a:rPr>
                        <a:t>Require huge memory</a:t>
                      </a:r>
                      <a:endParaRPr sz="800">
                        <a:solidFill>
                          <a:srgbClr val="A31515"/>
                        </a:solidFill>
                        <a:latin typeface="Open Sans"/>
                        <a:ea typeface="Open Sans"/>
                        <a:cs typeface="Open Sans"/>
                        <a:sym typeface="Open Sans"/>
                      </a:endParaRPr>
                    </a:p>
                  </a:txBody>
                  <a:tcPr marT="91425" marB="91425" marR="91425" marL="91425"/>
                </a:tc>
              </a:tr>
              <a:tr h="531850">
                <a:tc vMerge="1"/>
                <a:tc>
                  <a:txBody>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LSTM</a:t>
                      </a:r>
                      <a:endParaRPr sz="1000">
                        <a:solidFill>
                          <a:schemeClr val="dk2"/>
                        </a:solidFill>
                        <a:latin typeface="Open Sans"/>
                        <a:ea typeface="Open Sans"/>
                        <a:cs typeface="Open Sans"/>
                        <a:sym typeface="Open Sans"/>
                      </a:endParaRPr>
                    </a:p>
                  </a:txBody>
                  <a:tcPr marT="91425" marB="91425" marR="91425" marL="91425"/>
                </a:tc>
                <a:tc>
                  <a:txBody>
                    <a:bodyPr/>
                    <a:lstStyle/>
                    <a:p>
                      <a:pPr indent="-279400" lvl="0" marL="457200" rtl="0" algn="l">
                        <a:spcBef>
                          <a:spcPts val="0"/>
                        </a:spcBef>
                        <a:spcAft>
                          <a:spcPts val="0"/>
                        </a:spcAft>
                        <a:buClr>
                          <a:schemeClr val="dk2"/>
                        </a:buClr>
                        <a:buSzPts val="800"/>
                        <a:buFont typeface="Open Sans"/>
                        <a:buChar char="●"/>
                      </a:pPr>
                      <a:r>
                        <a:rPr lang="en" sz="800">
                          <a:solidFill>
                            <a:schemeClr val="dk2"/>
                          </a:solidFill>
                          <a:latin typeface="Open Sans"/>
                          <a:ea typeface="Open Sans"/>
                          <a:cs typeface="Open Sans"/>
                          <a:sym typeface="Open Sans"/>
                        </a:rPr>
                        <a:t>3 layer LSTM performs best</a:t>
                      </a:r>
                      <a:endParaRPr sz="800">
                        <a:solidFill>
                          <a:schemeClr val="dk2"/>
                        </a:solidFill>
                        <a:latin typeface="Open Sans"/>
                        <a:ea typeface="Open Sans"/>
                        <a:cs typeface="Open Sans"/>
                        <a:sym typeface="Open Sans"/>
                      </a:endParaRPr>
                    </a:p>
                    <a:p>
                      <a:pPr indent="-279400" lvl="0" marL="457200" rtl="0" algn="l">
                        <a:spcBef>
                          <a:spcPts val="0"/>
                        </a:spcBef>
                        <a:spcAft>
                          <a:spcPts val="0"/>
                        </a:spcAft>
                        <a:buClr>
                          <a:schemeClr val="dk2"/>
                        </a:buClr>
                        <a:buSzPts val="800"/>
                        <a:buFont typeface="Open Sans"/>
                        <a:buChar char="●"/>
                      </a:pPr>
                      <a:r>
                        <a:rPr lang="en" sz="800">
                          <a:solidFill>
                            <a:schemeClr val="dk2"/>
                          </a:solidFill>
                          <a:latin typeface="Open Sans"/>
                          <a:ea typeface="Open Sans"/>
                          <a:cs typeface="Open Sans"/>
                          <a:sym typeface="Open Sans"/>
                        </a:rPr>
                        <a:t>Efficient results</a:t>
                      </a:r>
                      <a:endParaRPr sz="800">
                        <a:solidFill>
                          <a:schemeClr val="dk2"/>
                        </a:solidFill>
                        <a:latin typeface="Open Sans"/>
                        <a:ea typeface="Open Sans"/>
                        <a:cs typeface="Open Sans"/>
                        <a:sym typeface="Open Sans"/>
                      </a:endParaRPr>
                    </a:p>
                    <a:p>
                      <a:pPr indent="-279400" lvl="0" marL="457200" rtl="0" algn="l">
                        <a:spcBef>
                          <a:spcPts val="0"/>
                        </a:spcBef>
                        <a:spcAft>
                          <a:spcPts val="0"/>
                        </a:spcAft>
                        <a:buClr>
                          <a:srgbClr val="A31515"/>
                        </a:buClr>
                        <a:buSzPts val="800"/>
                        <a:buFont typeface="Open Sans"/>
                        <a:buChar char="●"/>
                      </a:pPr>
                      <a:r>
                        <a:rPr lang="en" sz="800">
                          <a:solidFill>
                            <a:srgbClr val="A31515"/>
                          </a:solidFill>
                          <a:latin typeface="Open Sans"/>
                          <a:ea typeface="Open Sans"/>
                          <a:cs typeface="Open Sans"/>
                          <a:sym typeface="Open Sans"/>
                        </a:rPr>
                        <a:t>Prediction depends on input length</a:t>
                      </a:r>
                      <a:endParaRPr sz="800">
                        <a:solidFill>
                          <a:srgbClr val="A31515"/>
                        </a:solidFill>
                        <a:latin typeface="Open Sans"/>
                        <a:ea typeface="Open Sans"/>
                        <a:cs typeface="Open Sans"/>
                        <a:sym typeface="Open Sans"/>
                      </a:endParaRPr>
                    </a:p>
                  </a:txBody>
                  <a:tcPr marT="91425" marB="91425" marR="91425" marL="91425"/>
                </a:tc>
              </a:tr>
              <a:tr h="369350">
                <a:tc vMerge="1"/>
                <a:tc>
                  <a:txBody>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NNLM &amp; </a:t>
                      </a:r>
                      <a:r>
                        <a:rPr lang="en" sz="1000">
                          <a:solidFill>
                            <a:schemeClr val="dk2"/>
                          </a:solidFill>
                          <a:latin typeface="Open Sans"/>
                          <a:ea typeface="Open Sans"/>
                          <a:cs typeface="Open Sans"/>
                          <a:sym typeface="Open Sans"/>
                        </a:rPr>
                        <a:t>N-gram</a:t>
                      </a:r>
                      <a:endParaRPr sz="1000">
                        <a:solidFill>
                          <a:schemeClr val="dk2"/>
                        </a:solidFill>
                        <a:latin typeface="Open Sans"/>
                        <a:ea typeface="Open Sans"/>
                        <a:cs typeface="Open Sans"/>
                        <a:sym typeface="Open Sans"/>
                      </a:endParaRPr>
                    </a:p>
                  </a:txBody>
                  <a:tcPr marT="91425" marB="91425" marR="91425" marL="91425"/>
                </a:tc>
                <a:tc>
                  <a:txBody>
                    <a:bodyPr/>
                    <a:lstStyle/>
                    <a:p>
                      <a:pPr indent="-279400" lvl="0" marL="457200" rtl="0" algn="l">
                        <a:spcBef>
                          <a:spcPts val="0"/>
                        </a:spcBef>
                        <a:spcAft>
                          <a:spcPts val="0"/>
                        </a:spcAft>
                        <a:buClr>
                          <a:schemeClr val="dk2"/>
                        </a:buClr>
                        <a:buSzPts val="800"/>
                        <a:buFont typeface="Open Sans"/>
                        <a:buChar char="●"/>
                      </a:pPr>
                      <a:r>
                        <a:rPr lang="en" sz="800">
                          <a:solidFill>
                            <a:schemeClr val="dk2"/>
                          </a:solidFill>
                          <a:latin typeface="Open Sans"/>
                          <a:ea typeface="Open Sans"/>
                          <a:cs typeface="Open Sans"/>
                          <a:sym typeface="Open Sans"/>
                        </a:rPr>
                        <a:t>It contains all the information that the first N-1 word can provide, and these words have strong constraints on the occurrence of the current word. </a:t>
                      </a:r>
                      <a:endParaRPr sz="800">
                        <a:solidFill>
                          <a:schemeClr val="dk2"/>
                        </a:solidFill>
                        <a:latin typeface="Open Sans"/>
                        <a:ea typeface="Open Sans"/>
                        <a:cs typeface="Open Sans"/>
                        <a:sym typeface="Open Sans"/>
                      </a:endParaRPr>
                    </a:p>
                    <a:p>
                      <a:pPr indent="-279400" lvl="0" marL="457200" rtl="0" algn="l">
                        <a:spcBef>
                          <a:spcPts val="0"/>
                        </a:spcBef>
                        <a:spcAft>
                          <a:spcPts val="0"/>
                        </a:spcAft>
                        <a:buClr>
                          <a:srgbClr val="A31515"/>
                        </a:buClr>
                        <a:buSzPts val="800"/>
                        <a:buFont typeface="Open Sans"/>
                        <a:buChar char="●"/>
                      </a:pPr>
                      <a:r>
                        <a:rPr lang="en" sz="800">
                          <a:solidFill>
                            <a:srgbClr val="A31515"/>
                          </a:solidFill>
                          <a:latin typeface="Open Sans"/>
                          <a:ea typeface="Open Sans"/>
                          <a:cs typeface="Open Sans"/>
                          <a:sym typeface="Open Sans"/>
                        </a:rPr>
                        <a:t>It requires a considerable amount of training text to determine the parameters of the model. </a:t>
                      </a:r>
                      <a:endParaRPr sz="800">
                        <a:solidFill>
                          <a:srgbClr val="A31515"/>
                        </a:solidFill>
                        <a:latin typeface="Open Sans"/>
                        <a:ea typeface="Open Sans"/>
                        <a:cs typeface="Open Sans"/>
                        <a:sym typeface="Open Sans"/>
                      </a:endParaRPr>
                    </a:p>
                    <a:p>
                      <a:pPr indent="-279400" lvl="0" marL="457200" rtl="0" algn="l">
                        <a:spcBef>
                          <a:spcPts val="0"/>
                        </a:spcBef>
                        <a:spcAft>
                          <a:spcPts val="0"/>
                        </a:spcAft>
                        <a:buClr>
                          <a:srgbClr val="A31515"/>
                        </a:buClr>
                        <a:buSzPts val="800"/>
                        <a:buFont typeface="Open Sans"/>
                        <a:buChar char="●"/>
                      </a:pPr>
                      <a:r>
                        <a:rPr lang="en" sz="800">
                          <a:solidFill>
                            <a:srgbClr val="A31515"/>
                          </a:solidFill>
                          <a:latin typeface="Open Sans"/>
                          <a:ea typeface="Open Sans"/>
                          <a:cs typeface="Open Sans"/>
                          <a:sym typeface="Open Sans"/>
                        </a:rPr>
                        <a:t>When N is large, the parameter space of the model is too large.</a:t>
                      </a:r>
                      <a:endParaRPr sz="800">
                        <a:solidFill>
                          <a:srgbClr val="A31515"/>
                        </a:solidFill>
                        <a:latin typeface="Open Sans"/>
                        <a:ea typeface="Open Sans"/>
                        <a:cs typeface="Open Sans"/>
                        <a:sym typeface="Open Sans"/>
                      </a:endParaRPr>
                    </a:p>
                  </a:txBody>
                  <a:tcPr marT="91425" marB="91425" marR="91425" marL="91425"/>
                </a:tc>
              </a:tr>
              <a:tr h="472750">
                <a:tc vMerge="1"/>
                <a:tc>
                  <a:txBody>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Text RNN with attention</a:t>
                      </a:r>
                      <a:endParaRPr sz="1000">
                        <a:solidFill>
                          <a:schemeClr val="dk2"/>
                        </a:solidFill>
                        <a:latin typeface="Open Sans"/>
                        <a:ea typeface="Open Sans"/>
                        <a:cs typeface="Open Sans"/>
                        <a:sym typeface="Open Sans"/>
                      </a:endParaRPr>
                    </a:p>
                  </a:txBody>
                  <a:tcPr marT="91425" marB="91425" marR="91425" marL="91425"/>
                </a:tc>
                <a:tc>
                  <a:txBody>
                    <a:bodyPr/>
                    <a:lstStyle/>
                    <a:p>
                      <a:pPr indent="-279400" lvl="0" marL="457200" rtl="0" algn="l">
                        <a:spcBef>
                          <a:spcPts val="0"/>
                        </a:spcBef>
                        <a:spcAft>
                          <a:spcPts val="0"/>
                        </a:spcAft>
                        <a:buClr>
                          <a:srgbClr val="A31515"/>
                        </a:buClr>
                        <a:buSzPts val="800"/>
                        <a:buFont typeface="Open Sans"/>
                        <a:buChar char="●"/>
                      </a:pPr>
                      <a:r>
                        <a:rPr lang="en" sz="800">
                          <a:solidFill>
                            <a:srgbClr val="A31515"/>
                          </a:solidFill>
                          <a:latin typeface="Open Sans"/>
                          <a:ea typeface="Open Sans"/>
                          <a:cs typeface="Open Sans"/>
                          <a:sym typeface="Open Sans"/>
                        </a:rPr>
                        <a:t>Not intuitive enough</a:t>
                      </a:r>
                      <a:endParaRPr sz="800">
                        <a:solidFill>
                          <a:srgbClr val="A31515"/>
                        </a:solidFill>
                        <a:latin typeface="Open Sans"/>
                        <a:ea typeface="Open Sans"/>
                        <a:cs typeface="Open Sans"/>
                        <a:sym typeface="Open Sans"/>
                      </a:endParaRPr>
                    </a:p>
                    <a:p>
                      <a:pPr indent="-279400" lvl="0" marL="457200" rtl="0" algn="l">
                        <a:spcBef>
                          <a:spcPts val="0"/>
                        </a:spcBef>
                        <a:spcAft>
                          <a:spcPts val="0"/>
                        </a:spcAft>
                        <a:buClr>
                          <a:srgbClr val="A31515"/>
                        </a:buClr>
                        <a:buSzPts val="800"/>
                        <a:buFont typeface="Open Sans"/>
                        <a:buChar char="●"/>
                      </a:pPr>
                      <a:r>
                        <a:rPr lang="en" sz="800">
                          <a:solidFill>
                            <a:srgbClr val="A31515"/>
                          </a:solidFill>
                          <a:latin typeface="Open Sans"/>
                          <a:ea typeface="Open Sans"/>
                          <a:cs typeface="Open Sans"/>
                          <a:sym typeface="Open Sans"/>
                        </a:rPr>
                        <a:t>interpretability is not good, especially when analyzing badcase</a:t>
                      </a:r>
                      <a:endParaRPr sz="800">
                        <a:solidFill>
                          <a:srgbClr val="A31515"/>
                        </a:solidFill>
                        <a:latin typeface="Open Sans"/>
                        <a:ea typeface="Open Sans"/>
                        <a:cs typeface="Open Sans"/>
                        <a:sym typeface="Open Sans"/>
                      </a:endParaRPr>
                    </a:p>
                    <a:p>
                      <a:pPr indent="-279400" lvl="0" marL="457200" rtl="0" algn="l">
                        <a:spcBef>
                          <a:spcPts val="0"/>
                        </a:spcBef>
                        <a:spcAft>
                          <a:spcPts val="0"/>
                        </a:spcAft>
                        <a:buClr>
                          <a:schemeClr val="dk2"/>
                        </a:buClr>
                        <a:buSzPts val="800"/>
                        <a:buFont typeface="Open Sans"/>
                        <a:buChar char="●"/>
                      </a:pPr>
                      <a:r>
                        <a:rPr lang="en" sz="800">
                          <a:solidFill>
                            <a:schemeClr val="dk2"/>
                          </a:solidFill>
                          <a:latin typeface="Open Sans"/>
                          <a:ea typeface="Open Sans"/>
                          <a:cs typeface="Open Sans"/>
                          <a:sym typeface="Open Sans"/>
                        </a:rPr>
                        <a:t>intuitively give the contribution of each word to the result</a:t>
                      </a:r>
                      <a:endParaRPr sz="800">
                        <a:solidFill>
                          <a:schemeClr val="dk2"/>
                        </a:solidFill>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316" name="Google Shape;31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17" name="Google Shape;317;p44"/>
          <p:cNvGraphicFramePr/>
          <p:nvPr/>
        </p:nvGraphicFramePr>
        <p:xfrm>
          <a:off x="952500" y="1205375"/>
          <a:ext cx="3000000" cy="3000000"/>
        </p:xfrm>
        <a:graphic>
          <a:graphicData uri="http://schemas.openxmlformats.org/drawingml/2006/table">
            <a:tbl>
              <a:tblPr>
                <a:noFill/>
                <a:tableStyleId>{EE111A0F-FED3-4BB2-AB4E-08F53895FF32}</a:tableStyleId>
              </a:tblPr>
              <a:tblGrid>
                <a:gridCol w="1472775"/>
                <a:gridCol w="1439625"/>
                <a:gridCol w="4326600"/>
              </a:tblGrid>
              <a:tr h="381000">
                <a:tc rowSpan="3">
                  <a:txBody>
                    <a:bodyPr/>
                    <a:lstStyle/>
                    <a:p>
                      <a:pPr indent="0" lvl="0" marL="0" rtl="0" algn="ctr">
                        <a:spcBef>
                          <a:spcPts val="0"/>
                        </a:spcBef>
                        <a:spcAft>
                          <a:spcPts val="0"/>
                        </a:spcAft>
                        <a:buNone/>
                      </a:pPr>
                      <a:r>
                        <a:rPr b="1" lang="en" sz="1200">
                          <a:solidFill>
                            <a:schemeClr val="dk2"/>
                          </a:solidFill>
                          <a:latin typeface="Open Sans"/>
                          <a:ea typeface="Open Sans"/>
                          <a:cs typeface="Open Sans"/>
                          <a:sym typeface="Open Sans"/>
                        </a:rPr>
                        <a:t>Auto-correct</a:t>
                      </a:r>
                      <a:endParaRPr b="1" sz="1200">
                        <a:solidFill>
                          <a:schemeClr val="dk2"/>
                        </a:solidFill>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Mature English text auto-correction package:</a:t>
                      </a:r>
                      <a:endParaRPr sz="1000">
                        <a:solidFill>
                          <a:schemeClr val="dk2"/>
                        </a:solidFill>
                        <a:latin typeface="Open Sans"/>
                        <a:ea typeface="Open Sans"/>
                        <a:cs typeface="Open Sans"/>
                        <a:sym typeface="Open Sans"/>
                      </a:endParaRPr>
                    </a:p>
                    <a:p>
                      <a:pPr indent="0" lvl="0" marL="0" rtl="0" algn="l">
                        <a:spcBef>
                          <a:spcPts val="0"/>
                        </a:spcBef>
                        <a:spcAft>
                          <a:spcPts val="0"/>
                        </a:spcAft>
                        <a:buNone/>
                      </a:pPr>
                      <a:r>
                        <a:rPr lang="en" sz="1000">
                          <a:solidFill>
                            <a:schemeClr val="dk2"/>
                          </a:solidFill>
                          <a:latin typeface="Open Sans"/>
                          <a:ea typeface="Open Sans"/>
                          <a:cs typeface="Open Sans"/>
                          <a:sym typeface="Open Sans"/>
                        </a:rPr>
                        <a:t>Autocorrect, TextBlob, Pycorrector</a:t>
                      </a:r>
                      <a:endParaRPr sz="1000">
                        <a:solidFill>
                          <a:schemeClr val="dk2"/>
                        </a:solidFill>
                        <a:latin typeface="Open Sans"/>
                        <a:ea typeface="Open Sans"/>
                        <a:cs typeface="Open Sans"/>
                        <a:sym typeface="Open Sans"/>
                      </a:endParaRPr>
                    </a:p>
                  </a:txBody>
                  <a:tcPr marT="91425" marB="91425" marR="91425" marL="91425"/>
                </a:tc>
                <a:tc>
                  <a:txBody>
                    <a:bodyPr/>
                    <a:lstStyle/>
                    <a:p>
                      <a:pPr indent="-292100" lvl="0" marL="457200" rtl="0" algn="l">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relatively mature </a:t>
                      </a:r>
                      <a:endParaRPr sz="1000">
                        <a:solidFill>
                          <a:schemeClr val="dk2"/>
                        </a:solidFill>
                        <a:latin typeface="Open Sans"/>
                        <a:ea typeface="Open Sans"/>
                        <a:cs typeface="Open Sans"/>
                        <a:sym typeface="Open Sans"/>
                      </a:endParaRPr>
                    </a:p>
                    <a:p>
                      <a:pPr indent="-292100" lvl="0" marL="457200" rtl="0" algn="l">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easy to use</a:t>
                      </a:r>
                      <a:endParaRPr sz="1000">
                        <a:solidFill>
                          <a:schemeClr val="dk2"/>
                        </a:solidFill>
                        <a:latin typeface="Open Sans"/>
                        <a:ea typeface="Open Sans"/>
                        <a:cs typeface="Open Sans"/>
                        <a:sym typeface="Open Sans"/>
                      </a:endParaRPr>
                    </a:p>
                  </a:txBody>
                  <a:tcPr marT="91425" marB="91425" marR="91425" marL="91425"/>
                </a:tc>
              </a:tr>
              <a:tr h="381000">
                <a:tc vMerge="1"/>
                <a:tc>
                  <a:txBody>
                    <a:bodyPr/>
                    <a:lstStyle/>
                    <a:p>
                      <a:pPr indent="0" lvl="0" marL="0" marR="0" rtl="0" algn="l">
                        <a:lnSpc>
                          <a:spcPct val="100000"/>
                        </a:lnSpc>
                        <a:spcBef>
                          <a:spcPts val="0"/>
                        </a:spcBef>
                        <a:spcAft>
                          <a:spcPts val="0"/>
                        </a:spcAft>
                        <a:buNone/>
                      </a:pPr>
                      <a:r>
                        <a:rPr lang="en" sz="1000">
                          <a:solidFill>
                            <a:schemeClr val="dk2"/>
                          </a:solidFill>
                          <a:latin typeface="Open Sans"/>
                          <a:ea typeface="Open Sans"/>
                          <a:cs typeface="Open Sans"/>
                          <a:sym typeface="Open Sans"/>
                        </a:rPr>
                        <a:t>LSTM-based text auto-correction</a:t>
                      </a:r>
                      <a:endParaRPr sz="1000">
                        <a:solidFill>
                          <a:schemeClr val="dk2"/>
                        </a:solidFill>
                        <a:latin typeface="Open Sans"/>
                        <a:ea typeface="Open Sans"/>
                        <a:cs typeface="Open Sans"/>
                        <a:sym typeface="Open Sans"/>
                      </a:endParaRPr>
                    </a:p>
                  </a:txBody>
                  <a:tcPr marT="91425" marB="91425" marR="91425" marL="91425"/>
                </a:tc>
                <a:tc>
                  <a:txBody>
                    <a:bodyPr/>
                    <a:lstStyle/>
                    <a:p>
                      <a:pPr indent="-292100" lvl="0" marL="457200" rtl="0" algn="l">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needs to make negative samples</a:t>
                      </a:r>
                      <a:endParaRPr sz="1000">
                        <a:solidFill>
                          <a:schemeClr val="dk2"/>
                        </a:solidFill>
                        <a:latin typeface="Open Sans"/>
                        <a:ea typeface="Open Sans"/>
                        <a:cs typeface="Open Sans"/>
                        <a:sym typeface="Open Sans"/>
                      </a:endParaRPr>
                    </a:p>
                    <a:p>
                      <a:pPr indent="-292100" lvl="0" marL="457200" rtl="0" algn="l">
                        <a:spcBef>
                          <a:spcPts val="0"/>
                        </a:spcBef>
                        <a:spcAft>
                          <a:spcPts val="0"/>
                        </a:spcAft>
                        <a:buClr>
                          <a:srgbClr val="A31515"/>
                        </a:buClr>
                        <a:buSzPts val="1000"/>
                        <a:buFont typeface="Open Sans"/>
                        <a:buChar char="●"/>
                      </a:pPr>
                      <a:r>
                        <a:rPr lang="en" sz="1000">
                          <a:solidFill>
                            <a:srgbClr val="A31515"/>
                          </a:solidFill>
                          <a:latin typeface="Open Sans"/>
                          <a:ea typeface="Open Sans"/>
                          <a:cs typeface="Open Sans"/>
                          <a:sym typeface="Open Sans"/>
                        </a:rPr>
                        <a:t>brings high computational overhead</a:t>
                      </a:r>
                      <a:endParaRPr sz="1000">
                        <a:solidFill>
                          <a:srgbClr val="A31515"/>
                        </a:solidFill>
                        <a:latin typeface="Open Sans"/>
                        <a:ea typeface="Open Sans"/>
                        <a:cs typeface="Open Sans"/>
                        <a:sym typeface="Open Sans"/>
                      </a:endParaRPr>
                    </a:p>
                    <a:p>
                      <a:pPr indent="-292100" lvl="0" marL="457200" rtl="0" algn="l">
                        <a:spcBef>
                          <a:spcPts val="0"/>
                        </a:spcBef>
                        <a:spcAft>
                          <a:spcPts val="0"/>
                        </a:spcAft>
                        <a:buClr>
                          <a:srgbClr val="A31515"/>
                        </a:buClr>
                        <a:buSzPts val="1000"/>
                        <a:buFont typeface="Open Sans"/>
                        <a:buChar char="●"/>
                      </a:pPr>
                      <a:r>
                        <a:rPr lang="en" sz="1000">
                          <a:solidFill>
                            <a:srgbClr val="A31515"/>
                          </a:solidFill>
                          <a:latin typeface="Open Sans"/>
                          <a:ea typeface="Open Sans"/>
                          <a:cs typeface="Open Sans"/>
                          <a:sym typeface="Open Sans"/>
                        </a:rPr>
                        <a:t>the generalization ability is not strong</a:t>
                      </a:r>
                      <a:endParaRPr sz="1000">
                        <a:solidFill>
                          <a:srgbClr val="A31515"/>
                        </a:solidFill>
                        <a:latin typeface="Open Sans"/>
                        <a:ea typeface="Open Sans"/>
                        <a:cs typeface="Open Sans"/>
                        <a:sym typeface="Open Sans"/>
                      </a:endParaRPr>
                    </a:p>
                    <a:p>
                      <a:pPr indent="-292100" lvl="0" marL="457200" rtl="0" algn="l">
                        <a:spcBef>
                          <a:spcPts val="0"/>
                        </a:spcBef>
                        <a:spcAft>
                          <a:spcPts val="0"/>
                        </a:spcAft>
                        <a:buClr>
                          <a:srgbClr val="A31515"/>
                        </a:buClr>
                        <a:buSzPts val="1000"/>
                        <a:buFont typeface="Open Sans"/>
                        <a:buChar char="●"/>
                      </a:pPr>
                      <a:r>
                        <a:rPr lang="en" sz="1000">
                          <a:solidFill>
                            <a:srgbClr val="A31515"/>
                          </a:solidFill>
                          <a:latin typeface="Open Sans"/>
                          <a:ea typeface="Open Sans"/>
                          <a:cs typeface="Open Sans"/>
                          <a:sym typeface="Open Sans"/>
                        </a:rPr>
                        <a:t>very dependent on rich and large corpus</a:t>
                      </a:r>
                      <a:endParaRPr sz="1000">
                        <a:solidFill>
                          <a:srgbClr val="A31515"/>
                        </a:solidFill>
                        <a:latin typeface="Open Sans"/>
                        <a:ea typeface="Open Sans"/>
                        <a:cs typeface="Open Sans"/>
                        <a:sym typeface="Open Sans"/>
                      </a:endParaRPr>
                    </a:p>
                  </a:txBody>
                  <a:tcPr marT="91425" marB="91425" marR="91425" marL="91425"/>
                </a:tc>
              </a:tr>
              <a:tr h="381000">
                <a:tc vMerge="1"/>
                <a:tc>
                  <a:txBody>
                    <a:bodyPr/>
                    <a:lstStyle/>
                    <a:p>
                      <a:pPr indent="0" lvl="0" marL="0" marR="0" rtl="0" algn="l">
                        <a:lnSpc>
                          <a:spcPct val="100000"/>
                        </a:lnSpc>
                        <a:spcBef>
                          <a:spcPts val="0"/>
                        </a:spcBef>
                        <a:spcAft>
                          <a:spcPts val="0"/>
                        </a:spcAft>
                        <a:buNone/>
                      </a:pPr>
                      <a:r>
                        <a:rPr lang="en" sz="1000">
                          <a:solidFill>
                            <a:schemeClr val="dk2"/>
                          </a:solidFill>
                          <a:latin typeface="Open Sans"/>
                          <a:ea typeface="Open Sans"/>
                          <a:cs typeface="Open Sans"/>
                          <a:sym typeface="Open Sans"/>
                        </a:rPr>
                        <a:t>Auto-correction based on bag of words + Bayes theorem + edit distance</a:t>
                      </a:r>
                      <a:endParaRPr sz="1000">
                        <a:solidFill>
                          <a:schemeClr val="dk2"/>
                        </a:solidFill>
                        <a:latin typeface="Open Sans"/>
                        <a:ea typeface="Open Sans"/>
                        <a:cs typeface="Open Sans"/>
                        <a:sym typeface="Open Sans"/>
                      </a:endParaRPr>
                    </a:p>
                  </a:txBody>
                  <a:tcPr marT="91425" marB="91425" marR="91425" marL="91425"/>
                </a:tc>
                <a:tc>
                  <a:txBody>
                    <a:bodyPr/>
                    <a:lstStyle/>
                    <a:p>
                      <a:pPr indent="-292100" lvl="0" marL="457200" rtl="0" algn="l">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simple</a:t>
                      </a:r>
                      <a:r>
                        <a:rPr lang="en" sz="1000">
                          <a:solidFill>
                            <a:schemeClr val="dk2"/>
                          </a:solidFill>
                          <a:latin typeface="Open Sans"/>
                          <a:ea typeface="Open Sans"/>
                          <a:cs typeface="Open Sans"/>
                          <a:sym typeface="Open Sans"/>
                        </a:rPr>
                        <a:t> principle of the unsupervised model</a:t>
                      </a:r>
                      <a:endParaRPr sz="1000">
                        <a:solidFill>
                          <a:schemeClr val="dk2"/>
                        </a:solidFill>
                        <a:latin typeface="Open Sans"/>
                        <a:ea typeface="Open Sans"/>
                        <a:cs typeface="Open Sans"/>
                        <a:sym typeface="Open Sans"/>
                      </a:endParaRPr>
                    </a:p>
                    <a:p>
                      <a:pPr indent="-292100" lvl="0" marL="457200" rtl="0" algn="l">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small</a:t>
                      </a:r>
                      <a:r>
                        <a:rPr lang="en" sz="1000">
                          <a:solidFill>
                            <a:schemeClr val="dk2"/>
                          </a:solidFill>
                          <a:latin typeface="Open Sans"/>
                          <a:ea typeface="Open Sans"/>
                          <a:cs typeface="Open Sans"/>
                          <a:sym typeface="Open Sans"/>
                        </a:rPr>
                        <a:t> computational overhead</a:t>
                      </a:r>
                      <a:endParaRPr sz="1000">
                        <a:solidFill>
                          <a:schemeClr val="dk2"/>
                        </a:solidFill>
                        <a:latin typeface="Open Sans"/>
                        <a:ea typeface="Open Sans"/>
                        <a:cs typeface="Open Sans"/>
                        <a:sym typeface="Open Sans"/>
                      </a:endParaRPr>
                    </a:p>
                    <a:p>
                      <a:pPr indent="-292100" lvl="0" marL="457200" rtl="0" algn="l">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the larger the corpus, the better the effect</a:t>
                      </a:r>
                      <a:endParaRPr sz="1000">
                        <a:solidFill>
                          <a:schemeClr val="dk2"/>
                        </a:solidFill>
                        <a:latin typeface="Open Sans"/>
                        <a:ea typeface="Open Sans"/>
                        <a:cs typeface="Open Sans"/>
                        <a:sym typeface="Open Sans"/>
                      </a:endParaRPr>
                    </a:p>
                    <a:p>
                      <a:pPr indent="-292100" lvl="0" marL="457200" rtl="0" algn="l">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stronger generalization ability</a:t>
                      </a:r>
                      <a:endParaRPr sz="1000">
                        <a:solidFill>
                          <a:schemeClr val="dk2"/>
                        </a:solidFill>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8000"/>
              <a:t>Thanks for watching</a:t>
            </a:r>
            <a:endParaRPr sz="8000"/>
          </a:p>
        </p:txBody>
      </p:sp>
      <p:sp>
        <p:nvSpPr>
          <p:cNvPr id="323" name="Google Shape;32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329" name="Google Shape;329;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u="sng">
                <a:solidFill>
                  <a:schemeClr val="hlink"/>
                </a:solidFill>
                <a:hlinkClick r:id="rId3"/>
              </a:rPr>
              <a:t>https://aclanthology.org/P16-2034.pdf</a:t>
            </a:r>
            <a:endParaRPr sz="1200"/>
          </a:p>
          <a:p>
            <a:pPr indent="-304800" lvl="0" marL="457200" rtl="0" algn="l">
              <a:spcBef>
                <a:spcPts val="0"/>
              </a:spcBef>
              <a:spcAft>
                <a:spcPts val="0"/>
              </a:spcAft>
              <a:buSzPts val="1200"/>
              <a:buChar char="●"/>
            </a:pPr>
            <a:r>
              <a:rPr lang="en" sz="1200" u="sng">
                <a:solidFill>
                  <a:schemeClr val="hlink"/>
                </a:solidFill>
                <a:hlinkClick r:id="rId4"/>
              </a:rPr>
              <a:t>https://www.researchgate.net/publication/320653244_Enhanced_word_embedding_with_multiple_prototypes#pf2</a:t>
            </a:r>
            <a:endParaRPr sz="1200"/>
          </a:p>
          <a:p>
            <a:pPr indent="-304800" lvl="0" marL="457200" rtl="0" algn="l">
              <a:spcBef>
                <a:spcPts val="0"/>
              </a:spcBef>
              <a:spcAft>
                <a:spcPts val="0"/>
              </a:spcAft>
              <a:buSzPts val="1200"/>
              <a:buChar char="●"/>
            </a:pPr>
            <a:r>
              <a:rPr lang="en" sz="1200" u="sng">
                <a:solidFill>
                  <a:schemeClr val="hlink"/>
                </a:solidFill>
                <a:hlinkClick r:id="rId5"/>
              </a:rPr>
              <a:t>https://en.wikipedia.org/wiki/Trie</a:t>
            </a:r>
            <a:endParaRPr sz="1200"/>
          </a:p>
        </p:txBody>
      </p:sp>
      <p:sp>
        <p:nvSpPr>
          <p:cNvPr id="330" name="Google Shape;33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and Purpose </a:t>
            </a:r>
            <a:endParaRPr/>
          </a:p>
        </p:txBody>
      </p:sp>
      <p:sp>
        <p:nvSpPr>
          <p:cNvPr id="91" name="Google Shape;91;p16"/>
          <p:cNvSpPr txBox="1"/>
          <p:nvPr>
            <p:ph idx="1" type="body"/>
          </p:nvPr>
        </p:nvSpPr>
        <p:spPr>
          <a:xfrm>
            <a:off x="3492500" y="1266325"/>
            <a:ext cx="53397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400">
                <a:solidFill>
                  <a:srgbClr val="A31515"/>
                </a:solidFill>
              </a:rPr>
              <a:t>Autocomplete</a:t>
            </a:r>
            <a:r>
              <a:rPr lang="en" sz="1400"/>
              <a:t> is a feature in which an application </a:t>
            </a:r>
            <a:r>
              <a:rPr b="1" lang="en" sz="1400"/>
              <a:t>predicts the rest of a word </a:t>
            </a:r>
            <a:r>
              <a:rPr lang="en" sz="1400"/>
              <a:t>a user is typing. In graphical user interfaces, users can typically press the tab key to accept a suggestion or the down arrow key to accept one of several. </a:t>
            </a:r>
            <a:endParaRPr sz="1400"/>
          </a:p>
          <a:p>
            <a:pPr indent="0" lvl="0" marL="0" rtl="0" algn="l">
              <a:spcBef>
                <a:spcPts val="1200"/>
              </a:spcBef>
              <a:spcAft>
                <a:spcPts val="0"/>
              </a:spcAft>
              <a:buNone/>
            </a:pPr>
            <a:r>
              <a:rPr b="1" lang="en" sz="1400">
                <a:solidFill>
                  <a:srgbClr val="A31515"/>
                </a:solidFill>
              </a:rPr>
              <a:t>Autocorrection</a:t>
            </a:r>
            <a:r>
              <a:rPr lang="en" sz="1400"/>
              <a:t> is an automatic data validation function commonly found in word processors and text editing interfaces. Its principal purpose is as part of the spell checker to </a:t>
            </a:r>
            <a:r>
              <a:rPr b="1" lang="en" sz="1400"/>
              <a:t>correct common spelling</a:t>
            </a:r>
            <a:r>
              <a:rPr lang="en" sz="1400"/>
              <a:t> or </a:t>
            </a:r>
            <a:r>
              <a:rPr b="1" lang="en" sz="1400"/>
              <a:t>typing errors</a:t>
            </a:r>
            <a:r>
              <a:rPr lang="en" sz="1400"/>
              <a:t>, saving time for the user.</a:t>
            </a:r>
            <a:endParaRPr sz="1400"/>
          </a:p>
          <a:p>
            <a:pPr indent="0" lvl="0" marL="0" rtl="0" algn="l">
              <a:spcBef>
                <a:spcPts val="1200"/>
              </a:spcBef>
              <a:spcAft>
                <a:spcPts val="0"/>
              </a:spcAft>
              <a:buNone/>
            </a:pPr>
            <a:r>
              <a:rPr b="1" lang="en" sz="1400">
                <a:solidFill>
                  <a:srgbClr val="A31515"/>
                </a:solidFill>
              </a:rPr>
              <a:t>Purpose</a:t>
            </a:r>
            <a:r>
              <a:rPr lang="en" sz="1400"/>
              <a:t>: To understand how it works, we will learn Natural Language Processing in this project and then we will use Python to build the autocomplete &amp; autocorrection feature.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pic>
        <p:nvPicPr>
          <p:cNvPr id="92" name="Google Shape;92;p16"/>
          <p:cNvPicPr preferRelativeResize="0"/>
          <p:nvPr/>
        </p:nvPicPr>
        <p:blipFill>
          <a:blip r:embed="rId3">
            <a:alphaModFix/>
          </a:blip>
          <a:stretch>
            <a:fillRect/>
          </a:stretch>
        </p:blipFill>
        <p:spPr>
          <a:xfrm>
            <a:off x="375201" y="1266323"/>
            <a:ext cx="2807449" cy="3019549"/>
          </a:xfrm>
          <a:prstGeom prst="rect">
            <a:avLst/>
          </a:prstGeom>
          <a:noFill/>
          <a:ln cap="flat" cmpd="sng" w="9525">
            <a:solidFill>
              <a:schemeClr val="accent3"/>
            </a:solidFill>
            <a:prstDash val="solid"/>
            <a:round/>
            <a:headEnd len="sm" w="sm" type="none"/>
            <a:tailEnd len="sm" w="sm" type="none"/>
          </a:ln>
        </p:spPr>
      </p:pic>
      <p:sp>
        <p:nvSpPr>
          <p:cNvPr id="93" name="Google Shape;9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r>
              <a:rPr lang="en"/>
              <a:t>set</a:t>
            </a:r>
            <a:r>
              <a:rPr lang="en"/>
              <a:t> </a:t>
            </a:r>
            <a:endParaRPr/>
          </a:p>
        </p:txBody>
      </p:sp>
      <p:sp>
        <p:nvSpPr>
          <p:cNvPr id="99" name="Google Shape;99;p17"/>
          <p:cNvSpPr txBox="1"/>
          <p:nvPr>
            <p:ph idx="1" type="body"/>
          </p:nvPr>
        </p:nvSpPr>
        <p:spPr>
          <a:xfrm>
            <a:off x="5730775" y="1266325"/>
            <a:ext cx="31017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This project will use </a:t>
            </a:r>
            <a:r>
              <a:rPr b="1" lang="en" sz="1200"/>
              <a:t>Wikipedia data sets</a:t>
            </a:r>
            <a:r>
              <a:rPr lang="en" sz="1200"/>
              <a:t> from Hugging Face which contain cleaned articles of all languages and are built from the Wikipedia dump with one split per language. Each example contains the content of one full Wikipedia article with cleaning to strip markdown and unwanted sections. The pre-processed English subset is around 20275.52 MB. We </a:t>
            </a:r>
            <a:r>
              <a:rPr lang="en" sz="1200"/>
              <a:t>randomly</a:t>
            </a:r>
            <a:r>
              <a:rPr lang="en" sz="1200"/>
              <a:t> select </a:t>
            </a:r>
            <a:r>
              <a:rPr b="1" lang="en" sz="1200"/>
              <a:t>100,000 documents</a:t>
            </a:r>
            <a:r>
              <a:rPr lang="en" sz="1200"/>
              <a:t>, </a:t>
            </a:r>
            <a:r>
              <a:rPr lang="en" sz="1200"/>
              <a:t>around </a:t>
            </a:r>
            <a:r>
              <a:rPr b="1" lang="en" sz="1200"/>
              <a:t>720mb</a:t>
            </a:r>
            <a:r>
              <a:rPr lang="en" sz="1200"/>
              <a:t>, to train the model.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1200"/>
              </a:spcBef>
              <a:spcAft>
                <a:spcPts val="1200"/>
              </a:spcAft>
              <a:buNone/>
            </a:pPr>
            <a:r>
              <a:t/>
            </a:r>
            <a:endParaRPr sz="1200"/>
          </a:p>
        </p:txBody>
      </p:sp>
      <p:pic>
        <p:nvPicPr>
          <p:cNvPr id="100" name="Google Shape;100;p17"/>
          <p:cNvPicPr preferRelativeResize="0"/>
          <p:nvPr/>
        </p:nvPicPr>
        <p:blipFill>
          <a:blip r:embed="rId3">
            <a:alphaModFix/>
          </a:blip>
          <a:stretch>
            <a:fillRect/>
          </a:stretch>
        </p:blipFill>
        <p:spPr>
          <a:xfrm>
            <a:off x="311700" y="1266325"/>
            <a:ext cx="5305274" cy="2892049"/>
          </a:xfrm>
          <a:prstGeom prst="rect">
            <a:avLst/>
          </a:prstGeom>
          <a:noFill/>
          <a:ln>
            <a:noFill/>
          </a:ln>
        </p:spPr>
      </p:pic>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oc2vec &amp; </a:t>
            </a:r>
            <a:r>
              <a:rPr lang="en"/>
              <a:t>Trie </a:t>
            </a:r>
            <a:endParaRPr/>
          </a:p>
        </p:txBody>
      </p:sp>
      <p:sp>
        <p:nvSpPr>
          <p:cNvPr id="107" name="Google Shape;107;p18"/>
          <p:cNvSpPr txBox="1"/>
          <p:nvPr>
            <p:ph idx="1" type="body"/>
          </p:nvPr>
        </p:nvSpPr>
        <p:spPr>
          <a:xfrm>
            <a:off x="311700" y="1266325"/>
            <a:ext cx="39852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highlight>
                  <a:srgbClr val="FFFFFF"/>
                </a:highlight>
              </a:rPr>
              <a:t>Trie</a:t>
            </a:r>
            <a:r>
              <a:rPr lang="en" sz="1400">
                <a:highlight>
                  <a:srgbClr val="FFFFFF"/>
                </a:highlight>
              </a:rPr>
              <a:t>, aka digital tree or prefix tree</a:t>
            </a:r>
            <a:endParaRPr sz="1400">
              <a:highlight>
                <a:srgbClr val="FFFFFF"/>
              </a:highlight>
            </a:endParaRPr>
          </a:p>
          <a:p>
            <a:pPr indent="-317500" lvl="0" marL="457200" rtl="0" algn="l">
              <a:lnSpc>
                <a:spcPct val="150000"/>
              </a:lnSpc>
              <a:spcBef>
                <a:spcPts val="1200"/>
              </a:spcBef>
              <a:spcAft>
                <a:spcPts val="0"/>
              </a:spcAft>
              <a:buSzPts val="1400"/>
              <a:buChar char="●"/>
            </a:pPr>
            <a:r>
              <a:rPr lang="en" sz="1400">
                <a:highlight>
                  <a:srgbClr val="FFFFFF"/>
                </a:highlight>
              </a:rPr>
              <a:t>k-ary </a:t>
            </a:r>
            <a:r>
              <a:rPr lang="en" sz="1400">
                <a:highlight>
                  <a:srgbClr val="FFFFFF"/>
                </a:highlight>
              </a:rPr>
              <a:t>search</a:t>
            </a:r>
            <a:r>
              <a:rPr lang="en" sz="1400">
                <a:highlight>
                  <a:srgbClr val="FFFFFF"/>
                </a:highlight>
              </a:rPr>
              <a:t> tree</a:t>
            </a:r>
            <a:endParaRPr sz="1400">
              <a:highlight>
                <a:srgbClr val="FFFFFF"/>
              </a:highlight>
            </a:endParaRPr>
          </a:p>
          <a:p>
            <a:pPr indent="-317500" lvl="0" marL="457200" rtl="0" algn="l">
              <a:lnSpc>
                <a:spcPct val="150000"/>
              </a:lnSpc>
              <a:spcBef>
                <a:spcPts val="0"/>
              </a:spcBef>
              <a:spcAft>
                <a:spcPts val="0"/>
              </a:spcAft>
              <a:buSzPts val="1400"/>
              <a:buChar char="●"/>
            </a:pPr>
            <a:r>
              <a:rPr lang="en" sz="1400">
                <a:highlight>
                  <a:srgbClr val="FFFFFF"/>
                </a:highlight>
              </a:rPr>
              <a:t>Search all strings with the input prefix</a:t>
            </a:r>
            <a:endParaRPr sz="1400">
              <a:highlight>
                <a:srgbClr val="FFFFFF"/>
              </a:highlight>
            </a:endParaRPr>
          </a:p>
          <a:p>
            <a:pPr indent="-317500" lvl="0" marL="457200" rtl="0" algn="l">
              <a:lnSpc>
                <a:spcPct val="150000"/>
              </a:lnSpc>
              <a:spcBef>
                <a:spcPts val="0"/>
              </a:spcBef>
              <a:spcAft>
                <a:spcPts val="0"/>
              </a:spcAft>
              <a:buSzPts val="1400"/>
              <a:buChar char="●"/>
            </a:pPr>
            <a:r>
              <a:rPr lang="en" sz="1400">
                <a:highlight>
                  <a:srgbClr val="FFFFFF"/>
                </a:highlight>
              </a:rPr>
              <a:t>Links between nodes are defined by individual characters</a:t>
            </a:r>
            <a:endParaRPr sz="1400">
              <a:highlight>
                <a:srgbClr val="FFFFFF"/>
              </a:highlight>
            </a:endParaRPr>
          </a:p>
          <a:p>
            <a:pPr indent="-317500" lvl="0" marL="457200" rtl="0" algn="l">
              <a:lnSpc>
                <a:spcPct val="150000"/>
              </a:lnSpc>
              <a:spcBef>
                <a:spcPts val="0"/>
              </a:spcBef>
              <a:spcAft>
                <a:spcPts val="0"/>
              </a:spcAft>
              <a:buSzPts val="1400"/>
              <a:buChar char="●"/>
            </a:pPr>
            <a:r>
              <a:rPr lang="en" sz="1400">
                <a:highlight>
                  <a:srgbClr val="FFFFFF"/>
                </a:highlight>
              </a:rPr>
              <a:t>Traversed depth-first search, O(n)</a:t>
            </a:r>
            <a:endParaRPr sz="1400">
              <a:highlight>
                <a:srgbClr val="FFFFFF"/>
              </a:highlight>
            </a:endParaRPr>
          </a:p>
          <a:p>
            <a:pPr indent="-317500" lvl="0" marL="457200" rtl="0" algn="l">
              <a:lnSpc>
                <a:spcPct val="150000"/>
              </a:lnSpc>
              <a:spcBef>
                <a:spcPts val="0"/>
              </a:spcBef>
              <a:spcAft>
                <a:spcPts val="0"/>
              </a:spcAft>
              <a:buSzPts val="1400"/>
              <a:buChar char="●"/>
            </a:pPr>
            <a:r>
              <a:rPr lang="en" sz="1400">
                <a:highlight>
                  <a:srgbClr val="FFFFFF"/>
                </a:highlight>
              </a:rPr>
              <a:t>For example: if the Trie store {“tea”, “ten”, “teddy”, “movie”} and the user types in “te” then he must be shown {“tea”, “ten”, “teddy”}.</a:t>
            </a:r>
            <a:endParaRPr sz="1400">
              <a:highlight>
                <a:srgbClr val="FFFFFF"/>
              </a:highlight>
            </a:endParaRPr>
          </a:p>
          <a:p>
            <a:pPr indent="0" lvl="0" marL="0" rtl="0" algn="l">
              <a:lnSpc>
                <a:spcPct val="150000"/>
              </a:lnSpc>
              <a:spcBef>
                <a:spcPts val="1200"/>
              </a:spcBef>
              <a:spcAft>
                <a:spcPts val="0"/>
              </a:spcAft>
              <a:buNone/>
            </a:pPr>
            <a:r>
              <a:t/>
            </a:r>
            <a:endParaRPr sz="1400">
              <a:highlight>
                <a:srgbClr val="FFFFFF"/>
              </a:highlight>
            </a:endParaRPr>
          </a:p>
          <a:p>
            <a:pPr indent="0" lvl="0" marL="0" rtl="0" algn="l">
              <a:lnSpc>
                <a:spcPct val="150000"/>
              </a:lnSpc>
              <a:spcBef>
                <a:spcPts val="1200"/>
              </a:spcBef>
              <a:spcAft>
                <a:spcPts val="1200"/>
              </a:spcAft>
              <a:buNone/>
            </a:pPr>
            <a:r>
              <a:t/>
            </a:r>
            <a:endParaRPr sz="1400">
              <a:highlight>
                <a:srgbClr val="FFFFFF"/>
              </a:highlight>
            </a:endParaRPr>
          </a:p>
        </p:txBody>
      </p:sp>
      <p:pic>
        <p:nvPicPr>
          <p:cNvPr id="108" name="Google Shape;108;p18"/>
          <p:cNvPicPr preferRelativeResize="0"/>
          <p:nvPr/>
        </p:nvPicPr>
        <p:blipFill>
          <a:blip r:embed="rId3">
            <a:alphaModFix/>
          </a:blip>
          <a:stretch>
            <a:fillRect/>
          </a:stretch>
        </p:blipFill>
        <p:spPr>
          <a:xfrm>
            <a:off x="4240903" y="1152425"/>
            <a:ext cx="4672697" cy="3187450"/>
          </a:xfrm>
          <a:prstGeom prst="rect">
            <a:avLst/>
          </a:prstGeom>
          <a:noFill/>
          <a:ln cap="flat" cmpd="sng" w="9525">
            <a:solidFill>
              <a:schemeClr val="accent5"/>
            </a:solidFill>
            <a:prstDash val="solid"/>
            <a:round/>
            <a:headEnd len="sm" w="sm" type="none"/>
            <a:tailEnd len="sm" w="sm" type="none"/>
          </a:ln>
        </p:spPr>
      </p:pic>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Doc2vec &amp; Trie </a:t>
            </a:r>
            <a:endParaRPr/>
          </a:p>
        </p:txBody>
      </p:sp>
      <p:sp>
        <p:nvSpPr>
          <p:cNvPr id="115" name="Google Shape;115;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b="1" lang="en" sz="1600"/>
              <a:t>Task:</a:t>
            </a:r>
            <a:r>
              <a:rPr lang="en" sz="1600"/>
              <a:t> Find appropriate documents to generate a set of words to build a trie</a:t>
            </a:r>
            <a:endParaRPr sz="1600"/>
          </a:p>
          <a:p>
            <a:pPr indent="0" lvl="0" marL="0" rtl="0" algn="l">
              <a:lnSpc>
                <a:spcPct val="150000"/>
              </a:lnSpc>
              <a:spcBef>
                <a:spcPts val="1200"/>
              </a:spcBef>
              <a:spcAft>
                <a:spcPts val="0"/>
              </a:spcAft>
              <a:buNone/>
            </a:pPr>
            <a:r>
              <a:rPr lang="en" sz="1600"/>
              <a:t>Assume that similar documents are likely to contain similar word patterns.</a:t>
            </a:r>
            <a:endParaRPr sz="1600"/>
          </a:p>
          <a:p>
            <a:pPr indent="-330200" lvl="0" marL="457200" rtl="0" algn="l">
              <a:lnSpc>
                <a:spcPct val="150000"/>
              </a:lnSpc>
              <a:spcBef>
                <a:spcPts val="1200"/>
              </a:spcBef>
              <a:spcAft>
                <a:spcPts val="0"/>
              </a:spcAft>
              <a:buSzPts val="1600"/>
              <a:buChar char="-"/>
            </a:pPr>
            <a:r>
              <a:rPr lang="en" sz="1600"/>
              <a:t>Find similar training documents to the input document</a:t>
            </a:r>
            <a:endParaRPr sz="1600"/>
          </a:p>
          <a:p>
            <a:pPr indent="0" lvl="0" marL="0" rtl="0" algn="l">
              <a:lnSpc>
                <a:spcPct val="150000"/>
              </a:lnSpc>
              <a:spcBef>
                <a:spcPts val="1200"/>
              </a:spcBef>
              <a:spcAft>
                <a:spcPts val="0"/>
              </a:spcAft>
              <a:buNone/>
            </a:pPr>
            <a:r>
              <a:rPr b="1" lang="en" sz="1600"/>
              <a:t>Doc2vec</a:t>
            </a:r>
            <a:endParaRPr b="1" sz="1600"/>
          </a:p>
          <a:p>
            <a:pPr indent="-330200" lvl="0" marL="457200" rtl="0" algn="l">
              <a:lnSpc>
                <a:spcPct val="150000"/>
              </a:lnSpc>
              <a:spcBef>
                <a:spcPts val="1200"/>
              </a:spcBef>
              <a:spcAft>
                <a:spcPts val="0"/>
              </a:spcAft>
              <a:buSzPts val="1600"/>
              <a:buChar char="-"/>
            </a:pPr>
            <a:r>
              <a:rPr lang="en" sz="1600"/>
              <a:t>Vector size = 32</a:t>
            </a:r>
            <a:endParaRPr sz="1600"/>
          </a:p>
          <a:p>
            <a:pPr indent="-330200" lvl="0" marL="457200" rtl="0" algn="l">
              <a:lnSpc>
                <a:spcPct val="150000"/>
              </a:lnSpc>
              <a:spcBef>
                <a:spcPts val="0"/>
              </a:spcBef>
              <a:spcAft>
                <a:spcPts val="0"/>
              </a:spcAft>
              <a:buSzPts val="1600"/>
              <a:buChar char="-"/>
            </a:pPr>
            <a:r>
              <a:rPr lang="en" sz="1600"/>
              <a:t>Store word embedding in memory. Limit the size of the model</a:t>
            </a:r>
            <a:endParaRPr sz="1600"/>
          </a:p>
          <a:p>
            <a:pPr indent="0" lvl="0" marL="0" rtl="0" algn="l">
              <a:spcBef>
                <a:spcPts val="1200"/>
              </a:spcBef>
              <a:spcAft>
                <a:spcPts val="1200"/>
              </a:spcAft>
              <a:buNone/>
            </a:pPr>
            <a:r>
              <a:t/>
            </a:r>
            <a:endParaRPr sz="1600"/>
          </a:p>
        </p:txBody>
      </p:sp>
      <p:sp>
        <p:nvSpPr>
          <p:cNvPr id="116" name="Google Shape;11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oc2vec &amp; Trie - Result</a:t>
            </a:r>
            <a:endParaRPr/>
          </a:p>
        </p:txBody>
      </p:sp>
      <p:pic>
        <p:nvPicPr>
          <p:cNvPr id="122" name="Google Shape;122;p20"/>
          <p:cNvPicPr preferRelativeResize="0"/>
          <p:nvPr/>
        </p:nvPicPr>
        <p:blipFill>
          <a:blip r:embed="rId3">
            <a:alphaModFix/>
          </a:blip>
          <a:stretch>
            <a:fillRect/>
          </a:stretch>
        </p:blipFill>
        <p:spPr>
          <a:xfrm>
            <a:off x="2364025" y="1080550"/>
            <a:ext cx="4321676" cy="3885250"/>
          </a:xfrm>
          <a:prstGeom prst="rect">
            <a:avLst/>
          </a:prstGeom>
          <a:noFill/>
          <a:ln cap="flat" cmpd="sng" w="9525">
            <a:solidFill>
              <a:schemeClr val="accent3"/>
            </a:solidFill>
            <a:prstDash val="solid"/>
            <a:round/>
            <a:headEnd len="sm" w="sm" type="none"/>
            <a:tailEnd len="sm" w="sm" type="none"/>
          </a:ln>
        </p:spPr>
      </p:pic>
      <p:sp>
        <p:nvSpPr>
          <p:cNvPr id="123" name="Google Shape;12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20"/>
          <p:cNvSpPr/>
          <p:nvPr/>
        </p:nvSpPr>
        <p:spPr>
          <a:xfrm>
            <a:off x="2330200" y="1307200"/>
            <a:ext cx="577800" cy="1422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2330200" y="3515100"/>
            <a:ext cx="577800" cy="142200"/>
          </a:xfrm>
          <a:prstGeom prst="rect">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Doc2vec &amp; Trie - Summary</a:t>
            </a:r>
            <a:endParaRPr/>
          </a:p>
        </p:txBody>
      </p:sp>
      <p:sp>
        <p:nvSpPr>
          <p:cNvPr id="131" name="Google Shape;131;p21"/>
          <p:cNvSpPr txBox="1"/>
          <p:nvPr/>
        </p:nvSpPr>
        <p:spPr>
          <a:xfrm>
            <a:off x="449100" y="1152425"/>
            <a:ext cx="7219500" cy="3033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Advantage:</a:t>
            </a:r>
            <a:endParaRPr sz="1600">
              <a:solidFill>
                <a:schemeClr val="dk2"/>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Prediction is very Fast</a:t>
            </a:r>
            <a:endParaRPr>
              <a:solidFill>
                <a:schemeClr val="dk2"/>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Easy to implement</a:t>
            </a:r>
            <a:endParaRPr>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Disadvantage:</a:t>
            </a:r>
            <a:endParaRPr sz="1600">
              <a:solidFill>
                <a:schemeClr val="dk2"/>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Simple listing of all possible words without ranking</a:t>
            </a:r>
            <a:endParaRPr b="1">
              <a:solidFill>
                <a:schemeClr val="dk2"/>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Depends on the performance of Doc2vec</a:t>
            </a:r>
            <a:endParaRPr>
              <a:solidFill>
                <a:schemeClr val="dk2"/>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May not find result</a:t>
            </a:r>
            <a:endParaRPr>
              <a:solidFill>
                <a:schemeClr val="dk2"/>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Model size is large</a:t>
            </a:r>
            <a:endParaRPr>
              <a:solidFill>
                <a:schemeClr val="dk2"/>
              </a:solidFill>
              <a:latin typeface="Open Sans"/>
              <a:ea typeface="Open Sans"/>
              <a:cs typeface="Open Sans"/>
              <a:sym typeface="Open Sans"/>
            </a:endParaRPr>
          </a:p>
          <a:p>
            <a:pPr indent="-317500" lvl="2" marL="13716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32 vector size → 170 MB</a:t>
            </a:r>
            <a:endParaRPr>
              <a:solidFill>
                <a:schemeClr val="dk2"/>
              </a:solidFill>
              <a:latin typeface="Open Sans"/>
              <a:ea typeface="Open Sans"/>
              <a:cs typeface="Open Sans"/>
              <a:sym typeface="Open Sans"/>
            </a:endParaRPr>
          </a:p>
          <a:p>
            <a:pPr indent="-317500" lvl="2" marL="13716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128 vector size → 800 MB</a:t>
            </a:r>
            <a:endParaRPr>
              <a:solidFill>
                <a:schemeClr val="dk2"/>
              </a:solidFill>
              <a:latin typeface="Open Sans"/>
              <a:ea typeface="Open Sans"/>
              <a:cs typeface="Open Sans"/>
              <a:sym typeface="Open Sans"/>
            </a:endParaRPr>
          </a:p>
        </p:txBody>
      </p:sp>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